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 id="2147483661" r:id="rId2"/>
  </p:sldMasterIdLst>
  <p:notesMasterIdLst>
    <p:notesMasterId r:id="rId3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41560b7e2c_0_81: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10" name="Google Shape;110;g41560b7e2c_0_81: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41560b7e2c_0_86: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16" name="Google Shape;116;g41560b7e2c_0_86: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41560b7e2c_0_52: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22" name="Google Shape;122;g41560b7e2c_0_52: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41560b7e2c_0_91: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28" name="Google Shape;128;g41560b7e2c_0_91: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41560b7e2c_0_96: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4" name="Google Shape;134;g41560b7e2c_0_96: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41560b7e2c_0_101: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40" name="Google Shape;140;g41560b7e2c_0_101: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41560b7e2c_0_57: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46" name="Google Shape;146;g41560b7e2c_0_57: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41560b7e2c_0_106: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52" name="Google Shape;152;g41560b7e2c_0_106: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41560b7e2c_0_111: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58" name="Google Shape;158;g41560b7e2c_0_111: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41560b7e2c_0_62: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64" name="Google Shape;164;g41560b7e2c_0_62: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41560b7e2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41560b7e2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AutoNum type="arabicPeriod"/>
            </a:pPr>
            <a:r>
              <a:rPr lang="es"/>
              <a:t>Ciudadanos sujetos a derechos, no subditos; igualdad ante la ley. </a:t>
            </a:r>
            <a:endParaRPr/>
          </a:p>
          <a:p>
            <a:pPr marL="457200" lvl="0" indent="-298450" rtl="0">
              <a:spcBef>
                <a:spcPts val="0"/>
              </a:spcBef>
              <a:spcAft>
                <a:spcPts val="0"/>
              </a:spcAft>
              <a:buSzPts val="1100"/>
              <a:buAutoNum type="arabicPeriod"/>
            </a:pPr>
            <a:r>
              <a:rPr lang="es"/>
              <a:t>tratados,  declaraciones  que  generen  obligaciones,  a  la costumbre  internacional,  todas  las  fuentes  del DIDH  que  incluyen  las observaciones  generales,  sentencias,  documentos  de  los  relatores,  programas  y  planes  de acción  provenientes  de  las  conferencias  de  derechos  humanos. </a:t>
            </a:r>
            <a:endParaRPr/>
          </a:p>
          <a:p>
            <a:pPr marL="457200" lvl="0" indent="-298450">
              <a:spcBef>
                <a:spcPts val="0"/>
              </a:spcBef>
              <a:spcAft>
                <a:spcPts val="0"/>
              </a:spcAft>
              <a:buSzPts val="1100"/>
              <a:buAutoNum type="arabicPeriod"/>
            </a:pPr>
            <a:r>
              <a:rPr lang="es"/>
              <a:t>Lo  que  se  busca  es  construir  un  mapa  del  derecho  que  permita  ya  sea  introducir  los  elementos  del  derecho  en  el  diseño  de  la  política  pública  o  utilizar  dichos  elementos  para  valorar  si  las  políticas  están  mejorando  el  cumplimiento  del  derecho. Desempacar el derecho humano específico.</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41560b7e2c_0_116: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70" name="Google Shape;170;g41560b7e2c_0_116: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41560b7e2c_0_121: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76" name="Google Shape;176;g41560b7e2c_0_121: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41560b7e2c_0_126: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82" name="Google Shape;182;g41560b7e2c_0_126: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41560b7e2c_0_67: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88" name="Google Shape;188;g41560b7e2c_0_67: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41560b7e2c_0_132: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94" name="Google Shape;194;g41560b7e2c_0_132: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41560b7e2c_0_137: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00" name="Google Shape;200;g41560b7e2c_0_137: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41560b7e2c_0_72: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06" name="Google Shape;206;g41560b7e2c_0_72: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41560b7e2c_0_142: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12" name="Google Shape;212;g41560b7e2c_0_142: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1560b7e2c_0_147: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18" name="Google Shape;218;g41560b7e2c_0_147: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41560b7e2c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41560b7e2c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AutoNum type="arabicPeriod"/>
            </a:pPr>
            <a:r>
              <a:rPr lang="es"/>
              <a:t>Ciudadanos sujetos a derechos, no subditos; igualdad ante la ley. </a:t>
            </a:r>
            <a:endParaRPr/>
          </a:p>
          <a:p>
            <a:pPr marL="457200" lvl="0" indent="-298450" rtl="0">
              <a:spcBef>
                <a:spcPts val="0"/>
              </a:spcBef>
              <a:spcAft>
                <a:spcPts val="0"/>
              </a:spcAft>
              <a:buSzPts val="1100"/>
              <a:buAutoNum type="arabicPeriod"/>
            </a:pPr>
            <a:r>
              <a:rPr lang="es"/>
              <a:t>tratados,  declaraciones  que  generen  obligaciones,  a  la costumbre  internacional,  todas  las  fuentes  del DIDH  que  incluyen  las observaciones  generales,  sentencias,  documentos  de  los  relatores,  programas  y  planes  de acción  provenientes  de  las  conferencias  de  derechos  humanos. </a:t>
            </a:r>
            <a:endParaRPr/>
          </a:p>
          <a:p>
            <a:pPr marL="457200" lvl="0" indent="-298450" rtl="0">
              <a:spcBef>
                <a:spcPts val="0"/>
              </a:spcBef>
              <a:spcAft>
                <a:spcPts val="0"/>
              </a:spcAft>
              <a:buSzPts val="1100"/>
              <a:buAutoNum type="arabicPeriod"/>
            </a:pPr>
            <a:r>
              <a:rPr lang="es"/>
              <a:t>Lo  que  se  busca  es  construir  un  mapa  del  derecho  que  permita  ya  sea  introducir  los  elementos  del  derecho  en  el  diseño  de  la  política  pública  o  utilizar  dichos  elementos  para  valorar  si  las  políticas  están  mejorando  el  cumplimiento  del  derecho. Desempacar el derecho humano específico.</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41560b7e2c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41560b7e2c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AutoNum type="arabicPeriod"/>
            </a:pPr>
            <a:r>
              <a:rPr lang="es"/>
              <a:t>Construir  un  diagnóstico  que  pueda  identificar  las  causas  estructurales  que  impiden  el  ejercicio  del  derecho.  Dicho  diagnóstico  es  esencial  para  darle  racionalidad  a  la  política  pública:  se  requiere  encontrar  soluciones  basadas  en  evidencia  para  los  problemas  planteados.  Dicho  diagnóstico  debe  tener  información  oficial  (proveniente  del  gobierno)  pero  también  puede  ser  complementado  con  otras  fuentes  de  información  como  las  provenientes  de  organizaciones  de  la  sociedad  civil  o  de  la  academia.</a:t>
            </a:r>
            <a:endParaRPr/>
          </a:p>
          <a:p>
            <a:pPr marL="457200" lvl="0" indent="-298450" rtl="0">
              <a:spcBef>
                <a:spcPts val="0"/>
              </a:spcBef>
              <a:spcAft>
                <a:spcPts val="0"/>
              </a:spcAft>
              <a:buSzPts val="1100"/>
              <a:buAutoNum type="arabicPeriod"/>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41560b7e2c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41560b7e2c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AutoNum type="arabicPeriod"/>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1560b7e2c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1560b7e2c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41560b7e2c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41560b7e2c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41560b7e2c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41560b7e2c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41560b7e2c_0_47:notes"/>
          <p:cNvSpPr txBox="1">
            <a:spLocks noGrp="1"/>
          </p:cNvSpPr>
          <p:nvPr>
            <p:ph type="body" idx="1"/>
          </p:nvPr>
        </p:nvSpPr>
        <p:spPr>
          <a:xfrm>
            <a:off x="687081" y="4342665"/>
            <a:ext cx="5484000" cy="4116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04" name="Google Shape;104;g41560b7e2c_0_47:notes"/>
          <p:cNvSpPr>
            <a:spLocks noGrp="1" noRot="1" noChangeAspect="1"/>
          </p:cNvSpPr>
          <p:nvPr>
            <p:ph type="sldImg" idx="2"/>
          </p:nvPr>
        </p:nvSpPr>
        <p:spPr>
          <a:xfrm>
            <a:off x="381000" y="685800"/>
            <a:ext cx="6097588"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En blanco" type="blank">
  <p:cSld name="BLANK">
    <p:spTree>
      <p:nvGrpSpPr>
        <p:cNvPr id="1" name="Shape 5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1508125" y="267890"/>
            <a:ext cx="7251600" cy="537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2800" b="1" i="0" u="none" strike="noStrike" cap="none">
                <a:solidFill>
                  <a:srgbClr val="333399"/>
                </a:solidFill>
                <a:latin typeface="Arial"/>
                <a:ea typeface="Arial"/>
                <a:cs typeface="Arial"/>
                <a:sym typeface="Arial"/>
              </a:defRPr>
            </a:lvl1pPr>
            <a:lvl2pPr marR="0" lvl="1" algn="ctr" rtl="0">
              <a:spcBef>
                <a:spcPts val="0"/>
              </a:spcBef>
              <a:spcAft>
                <a:spcPts val="0"/>
              </a:spcAft>
              <a:buSzPts val="1400"/>
              <a:buNone/>
              <a:defRPr sz="2800" b="1" i="0" u="none" strike="noStrike" cap="none">
                <a:solidFill>
                  <a:srgbClr val="333399"/>
                </a:solidFill>
                <a:latin typeface="Arial"/>
                <a:ea typeface="Arial"/>
                <a:cs typeface="Arial"/>
                <a:sym typeface="Arial"/>
              </a:defRPr>
            </a:lvl2pPr>
            <a:lvl3pPr marR="0" lvl="2" algn="ctr" rtl="0">
              <a:spcBef>
                <a:spcPts val="0"/>
              </a:spcBef>
              <a:spcAft>
                <a:spcPts val="0"/>
              </a:spcAft>
              <a:buSzPts val="1400"/>
              <a:buNone/>
              <a:defRPr sz="2800" b="1" i="0" u="none" strike="noStrike" cap="none">
                <a:solidFill>
                  <a:srgbClr val="333399"/>
                </a:solidFill>
                <a:latin typeface="Arial"/>
                <a:ea typeface="Arial"/>
                <a:cs typeface="Arial"/>
                <a:sym typeface="Arial"/>
              </a:defRPr>
            </a:lvl3pPr>
            <a:lvl4pPr marR="0" lvl="3" algn="ctr" rtl="0">
              <a:spcBef>
                <a:spcPts val="0"/>
              </a:spcBef>
              <a:spcAft>
                <a:spcPts val="0"/>
              </a:spcAft>
              <a:buSzPts val="1400"/>
              <a:buNone/>
              <a:defRPr sz="2800" b="1" i="0" u="none" strike="noStrike" cap="none">
                <a:solidFill>
                  <a:srgbClr val="333399"/>
                </a:solidFill>
                <a:latin typeface="Arial"/>
                <a:ea typeface="Arial"/>
                <a:cs typeface="Arial"/>
                <a:sym typeface="Arial"/>
              </a:defRPr>
            </a:lvl4pPr>
            <a:lvl5pPr marR="0" lvl="4" algn="ctr" rtl="0">
              <a:spcBef>
                <a:spcPts val="0"/>
              </a:spcBef>
              <a:spcAft>
                <a:spcPts val="0"/>
              </a:spcAft>
              <a:buSzPts val="1400"/>
              <a:buNone/>
              <a:defRPr sz="2800" b="1" i="0" u="none" strike="noStrike" cap="none">
                <a:solidFill>
                  <a:srgbClr val="333399"/>
                </a:solidFill>
                <a:latin typeface="Arial"/>
                <a:ea typeface="Arial"/>
                <a:cs typeface="Arial"/>
                <a:sym typeface="Arial"/>
              </a:defRPr>
            </a:lvl5pPr>
            <a:lvl6pPr marR="0" lvl="5" algn="ctr" rtl="0">
              <a:spcBef>
                <a:spcPts val="0"/>
              </a:spcBef>
              <a:spcAft>
                <a:spcPts val="0"/>
              </a:spcAft>
              <a:buSzPts val="1400"/>
              <a:buNone/>
              <a:defRPr sz="2800" b="1" i="0" u="none" strike="noStrike" cap="none">
                <a:solidFill>
                  <a:srgbClr val="333399"/>
                </a:solidFill>
                <a:latin typeface="Arial"/>
                <a:ea typeface="Arial"/>
                <a:cs typeface="Arial"/>
                <a:sym typeface="Arial"/>
              </a:defRPr>
            </a:lvl6pPr>
            <a:lvl7pPr marR="0" lvl="6" algn="ctr" rtl="0">
              <a:spcBef>
                <a:spcPts val="0"/>
              </a:spcBef>
              <a:spcAft>
                <a:spcPts val="0"/>
              </a:spcAft>
              <a:buSzPts val="1400"/>
              <a:buNone/>
              <a:defRPr sz="2800" b="1" i="0" u="none" strike="noStrike" cap="none">
                <a:solidFill>
                  <a:srgbClr val="333399"/>
                </a:solidFill>
                <a:latin typeface="Arial"/>
                <a:ea typeface="Arial"/>
                <a:cs typeface="Arial"/>
                <a:sym typeface="Arial"/>
              </a:defRPr>
            </a:lvl7pPr>
            <a:lvl8pPr marR="0" lvl="7" algn="ctr" rtl="0">
              <a:spcBef>
                <a:spcPts val="0"/>
              </a:spcBef>
              <a:spcAft>
                <a:spcPts val="0"/>
              </a:spcAft>
              <a:buSzPts val="1400"/>
              <a:buNone/>
              <a:defRPr sz="2800" b="1" i="0" u="none" strike="noStrike" cap="none">
                <a:solidFill>
                  <a:srgbClr val="333399"/>
                </a:solidFill>
                <a:latin typeface="Arial"/>
                <a:ea typeface="Arial"/>
                <a:cs typeface="Arial"/>
                <a:sym typeface="Arial"/>
              </a:defRPr>
            </a:lvl8pPr>
            <a:lvl9pPr marR="0" lvl="8" algn="ctr" rtl="0">
              <a:spcBef>
                <a:spcPts val="0"/>
              </a:spcBef>
              <a:spcAft>
                <a:spcPts val="0"/>
              </a:spcAft>
              <a:buSzPts val="1400"/>
              <a:buNone/>
              <a:defRPr sz="2800" b="1" i="0" u="none" strike="noStrike" cap="none">
                <a:solidFill>
                  <a:srgbClr val="333399"/>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514350" y="1159669"/>
            <a:ext cx="8172300" cy="3286200"/>
          </a:xfrm>
          <a:prstGeom prst="rect">
            <a:avLst/>
          </a:prstGeom>
          <a:noFill/>
          <a:ln>
            <a:noFill/>
          </a:ln>
        </p:spPr>
        <p:txBody>
          <a:bodyPr spcFirstLastPara="1" wrap="square" lIns="91425" tIns="45700" rIns="91425" bIns="45700" anchor="t" anchorCtr="0"/>
          <a:lstStyle>
            <a:lvl1pPr marL="457200" marR="0" lvl="0" indent="-347345" algn="l" rtl="0">
              <a:spcBef>
                <a:spcPts val="440"/>
              </a:spcBef>
              <a:spcAft>
                <a:spcPts val="0"/>
              </a:spcAft>
              <a:buClr>
                <a:srgbClr val="333399"/>
              </a:buClr>
              <a:buSzPts val="1870"/>
              <a:buFont typeface="Arial"/>
              <a:buChar char="•"/>
              <a:defRPr sz="2200" b="0" i="0" u="none" strike="noStrike" cap="none">
                <a:solidFill>
                  <a:srgbClr val="333399"/>
                </a:solidFill>
                <a:latin typeface="Arial"/>
                <a:ea typeface="Arial"/>
                <a:cs typeface="Arial"/>
                <a:sym typeface="Arial"/>
              </a:defRPr>
            </a:lvl1pPr>
            <a:lvl2pPr marL="914400" marR="0" lvl="1" indent="-355600" algn="l" rtl="0">
              <a:spcBef>
                <a:spcPts val="800"/>
              </a:spcBef>
              <a:spcAft>
                <a:spcPts val="0"/>
              </a:spcAft>
              <a:buClr>
                <a:srgbClr val="7EACDE"/>
              </a:buClr>
              <a:buSzPts val="2000"/>
              <a:buFont typeface="Noto Sans Symbols"/>
              <a:buChar char="▪"/>
              <a:defRPr sz="2000" b="0" i="0" u="none" strike="noStrike" cap="none">
                <a:solidFill>
                  <a:srgbClr val="333399"/>
                </a:solidFill>
                <a:latin typeface="Arial"/>
                <a:ea typeface="Arial"/>
                <a:cs typeface="Arial"/>
                <a:sym typeface="Arial"/>
              </a:defRPr>
            </a:lvl2pPr>
            <a:lvl3pPr marL="1371600" marR="0" lvl="2" indent="-381000" algn="l" rtl="0">
              <a:spcBef>
                <a:spcPts val="480"/>
              </a:spcBef>
              <a:spcAft>
                <a:spcPts val="0"/>
              </a:spcAft>
              <a:buClr>
                <a:srgbClr val="7EACDE"/>
              </a:buClr>
              <a:buSzPts val="2400"/>
              <a:buFont typeface="Arial"/>
              <a:buChar char="-"/>
              <a:defRPr sz="2400" b="0" i="0" u="none" strike="noStrike" cap="none">
                <a:solidFill>
                  <a:srgbClr val="333399"/>
                </a:solidFill>
                <a:latin typeface="Arial"/>
                <a:ea typeface="Arial"/>
                <a:cs typeface="Arial"/>
                <a:sym typeface="Arial"/>
              </a:defRPr>
            </a:lvl3pPr>
            <a:lvl4pPr marL="1828800" marR="0" lvl="3" indent="-330200" algn="l" rtl="0">
              <a:spcBef>
                <a:spcPts val="320"/>
              </a:spcBef>
              <a:spcAft>
                <a:spcPts val="0"/>
              </a:spcAft>
              <a:buClr>
                <a:srgbClr val="7EADDE"/>
              </a:buClr>
              <a:buSzPts val="1600"/>
              <a:buFont typeface="Arial"/>
              <a:buChar char="-"/>
              <a:defRPr sz="1600" b="0" i="0" u="none" strike="noStrike" cap="none">
                <a:solidFill>
                  <a:srgbClr val="333399"/>
                </a:solidFill>
                <a:latin typeface="Arial"/>
                <a:ea typeface="Arial"/>
                <a:cs typeface="Arial"/>
                <a:sym typeface="Arial"/>
              </a:defRPr>
            </a:lvl4pPr>
            <a:lvl5pPr marL="2286000" marR="0" lvl="4" indent="-330200" algn="l" rtl="0">
              <a:spcBef>
                <a:spcPts val="320"/>
              </a:spcBef>
              <a:spcAft>
                <a:spcPts val="0"/>
              </a:spcAft>
              <a:buClr>
                <a:srgbClr val="7EADDE"/>
              </a:buClr>
              <a:buSzPts val="1600"/>
              <a:buFont typeface="Arial"/>
              <a:buChar char="-"/>
              <a:defRPr sz="1600" b="0" i="0" u="none" strike="noStrike" cap="none">
                <a:solidFill>
                  <a:srgbClr val="333399"/>
                </a:solidFill>
                <a:latin typeface="Arial"/>
                <a:ea typeface="Arial"/>
                <a:cs typeface="Arial"/>
                <a:sym typeface="Arial"/>
              </a:defRPr>
            </a:lvl5pPr>
            <a:lvl6pPr marL="2743200" marR="0" lvl="5" indent="-330200" algn="l" rtl="0">
              <a:spcBef>
                <a:spcPts val="320"/>
              </a:spcBef>
              <a:spcAft>
                <a:spcPts val="0"/>
              </a:spcAft>
              <a:buClr>
                <a:srgbClr val="7EADDE"/>
              </a:buClr>
              <a:buSzPts val="1600"/>
              <a:buFont typeface="Arial"/>
              <a:buChar char="-"/>
              <a:defRPr sz="1600" b="0" i="0" u="none" strike="noStrike" cap="none">
                <a:solidFill>
                  <a:srgbClr val="333399"/>
                </a:solidFill>
                <a:latin typeface="Arial"/>
                <a:ea typeface="Arial"/>
                <a:cs typeface="Arial"/>
                <a:sym typeface="Arial"/>
              </a:defRPr>
            </a:lvl6pPr>
            <a:lvl7pPr marL="3200400" marR="0" lvl="6" indent="-330200" algn="l" rtl="0">
              <a:spcBef>
                <a:spcPts val="320"/>
              </a:spcBef>
              <a:spcAft>
                <a:spcPts val="0"/>
              </a:spcAft>
              <a:buClr>
                <a:srgbClr val="7EADDE"/>
              </a:buClr>
              <a:buSzPts val="1600"/>
              <a:buFont typeface="Arial"/>
              <a:buChar char="-"/>
              <a:defRPr sz="1600" b="0" i="0" u="none" strike="noStrike" cap="none">
                <a:solidFill>
                  <a:srgbClr val="333399"/>
                </a:solidFill>
                <a:latin typeface="Arial"/>
                <a:ea typeface="Arial"/>
                <a:cs typeface="Arial"/>
                <a:sym typeface="Arial"/>
              </a:defRPr>
            </a:lvl7pPr>
            <a:lvl8pPr marL="3657600" marR="0" lvl="7" indent="-330200" algn="l" rtl="0">
              <a:spcBef>
                <a:spcPts val="320"/>
              </a:spcBef>
              <a:spcAft>
                <a:spcPts val="0"/>
              </a:spcAft>
              <a:buClr>
                <a:srgbClr val="7EADDE"/>
              </a:buClr>
              <a:buSzPts val="1600"/>
              <a:buFont typeface="Arial"/>
              <a:buChar char="-"/>
              <a:defRPr sz="1600" b="0" i="0" u="none" strike="noStrike" cap="none">
                <a:solidFill>
                  <a:srgbClr val="333399"/>
                </a:solidFill>
                <a:latin typeface="Arial"/>
                <a:ea typeface="Arial"/>
                <a:cs typeface="Arial"/>
                <a:sym typeface="Arial"/>
              </a:defRPr>
            </a:lvl8pPr>
            <a:lvl9pPr marL="4114800" marR="0" lvl="8" indent="-330200" algn="l" rtl="0">
              <a:spcBef>
                <a:spcPts val="320"/>
              </a:spcBef>
              <a:spcAft>
                <a:spcPts val="0"/>
              </a:spcAft>
              <a:buClr>
                <a:srgbClr val="7EADDE"/>
              </a:buClr>
              <a:buSzPts val="1600"/>
              <a:buFont typeface="Arial"/>
              <a:buChar char="-"/>
              <a:defRPr sz="1600" b="0" i="0" u="none" strike="noStrike" cap="none">
                <a:solidFill>
                  <a:srgbClr val="333399"/>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s"/>
              <a:t>Introducción a las políticas públicas y el presupuesto antidiscriminatorio</a:t>
            </a:r>
            <a:endParaRPr/>
          </a:p>
        </p:txBody>
      </p:sp>
      <p:sp>
        <p:nvSpPr>
          <p:cNvPr id="59" name="Google Shape;59;p1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s"/>
              <a:t>Diego de la Mora Maurer</a:t>
            </a:r>
            <a:endParaRPr/>
          </a:p>
          <a:p>
            <a:pPr marL="0" lvl="0" indent="0">
              <a:spcBef>
                <a:spcPts val="0"/>
              </a:spcBef>
              <a:spcAft>
                <a:spcPts val="0"/>
              </a:spcAft>
              <a:buNone/>
            </a:pPr>
            <a:r>
              <a:rPr lang="es"/>
              <a:t>septiembre de 2018</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111"/>
        <p:cNvGrpSpPr/>
        <p:nvPr/>
      </p:nvGrpSpPr>
      <p:grpSpPr>
        <a:xfrm>
          <a:off x="0" y="0"/>
          <a:ext cx="0" cy="0"/>
          <a:chOff x="0" y="0"/>
          <a:chExt cx="0" cy="0"/>
        </a:xfrm>
      </p:grpSpPr>
      <p:sp>
        <p:nvSpPr>
          <p:cNvPr id="112" name="Google Shape;112;p24"/>
          <p:cNvSpPr txBox="1"/>
          <p:nvPr/>
        </p:nvSpPr>
        <p:spPr>
          <a:xfrm>
            <a:off x="1165225" y="357188"/>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200"/>
              <a:buFont typeface="Arial"/>
              <a:buNone/>
            </a:pPr>
            <a:r>
              <a:rPr lang="es" sz="2800" b="1" i="0" u="none">
                <a:latin typeface="Arial"/>
                <a:ea typeface="Arial"/>
                <a:cs typeface="Arial"/>
                <a:sym typeface="Arial"/>
              </a:rPr>
              <a:t>Máximo uso de recursos disponibles:</a:t>
            </a:r>
            <a:endParaRPr sz="2800"/>
          </a:p>
        </p:txBody>
      </p:sp>
      <p:sp>
        <p:nvSpPr>
          <p:cNvPr id="113" name="Google Shape;113;p24"/>
          <p:cNvSpPr txBox="1"/>
          <p:nvPr/>
        </p:nvSpPr>
        <p:spPr>
          <a:xfrm>
            <a:off x="539712" y="894194"/>
            <a:ext cx="8064600" cy="8083200"/>
          </a:xfrm>
          <a:prstGeom prst="rect">
            <a:avLst/>
          </a:prstGeom>
          <a:noFill/>
          <a:ln>
            <a:noFill/>
          </a:ln>
        </p:spPr>
        <p:txBody>
          <a:bodyPr spcFirstLastPara="1" wrap="square" lIns="91425" tIns="45700" rIns="91425" bIns="45700" anchor="t" anchorCtr="0">
            <a:noAutofit/>
          </a:bodyPr>
          <a:lstStyle/>
          <a:p>
            <a:pPr marL="174625" marR="0" lvl="0" indent="-47625" algn="l" rtl="0">
              <a:lnSpc>
                <a:spcPct val="100000"/>
              </a:lnSpc>
              <a:spcBef>
                <a:spcPts val="0"/>
              </a:spcBef>
              <a:spcAft>
                <a:spcPts val="0"/>
              </a:spcAft>
              <a:buClr>
                <a:schemeClr val="dk1"/>
              </a:buClr>
              <a:buSzPts val="2000"/>
              <a:buFont typeface="Arial"/>
              <a:buNone/>
            </a:pPr>
            <a:endParaRPr sz="2000" b="1" i="0" u="none">
              <a:solidFill>
                <a:srgbClr val="002060"/>
              </a:solidFill>
              <a:latin typeface="Arial"/>
              <a:ea typeface="Arial"/>
              <a:cs typeface="Arial"/>
              <a:sym typeface="Arial"/>
            </a:endParaRPr>
          </a:p>
          <a:p>
            <a:pPr marL="0" lvl="0" indent="0" rtl="0">
              <a:lnSpc>
                <a:spcPct val="90000"/>
              </a:lnSpc>
              <a:spcBef>
                <a:spcPts val="0"/>
              </a:spcBef>
              <a:spcAft>
                <a:spcPts val="0"/>
              </a:spcAft>
              <a:buNone/>
            </a:pPr>
            <a:r>
              <a:rPr lang="es" sz="2800">
                <a:solidFill>
                  <a:schemeClr val="dk1"/>
                </a:solidFill>
              </a:rPr>
              <a:t>Fondos destinados a los DESC no deben ser utilizados en áreas no relacionadas con los DESC.</a:t>
            </a:r>
            <a:endParaRPr sz="2800">
              <a:solidFill>
                <a:schemeClr val="dk1"/>
              </a:solidFill>
            </a:endParaRPr>
          </a:p>
          <a:p>
            <a:pPr marL="0" lvl="0" indent="0" rtl="0">
              <a:lnSpc>
                <a:spcPct val="90000"/>
              </a:lnSpc>
              <a:spcBef>
                <a:spcPts val="0"/>
              </a:spcBef>
              <a:spcAft>
                <a:spcPts val="0"/>
              </a:spcAft>
              <a:buClr>
                <a:schemeClr val="dk1"/>
              </a:buClr>
              <a:buSzPts val="1100"/>
              <a:buFont typeface="Arial"/>
              <a:buNone/>
            </a:pPr>
            <a:endParaRPr sz="2800">
              <a:solidFill>
                <a:schemeClr val="dk1"/>
              </a:solidFill>
            </a:endParaRPr>
          </a:p>
          <a:p>
            <a:pPr marL="0" lvl="0" indent="0" rtl="0">
              <a:lnSpc>
                <a:spcPct val="90000"/>
              </a:lnSpc>
              <a:spcBef>
                <a:spcPts val="0"/>
              </a:spcBef>
              <a:spcAft>
                <a:spcPts val="0"/>
              </a:spcAft>
              <a:buClr>
                <a:schemeClr val="dk1"/>
              </a:buClr>
              <a:buSzPts val="1100"/>
              <a:buFont typeface="Arial"/>
              <a:buNone/>
            </a:pPr>
            <a:r>
              <a:rPr lang="es" sz="2800">
                <a:solidFill>
                  <a:schemeClr val="dk1"/>
                </a:solidFill>
              </a:rPr>
              <a:t>Debe ser ejercidos en su totalidad.</a:t>
            </a:r>
            <a:endParaRPr sz="2800">
              <a:solidFill>
                <a:schemeClr val="dk1"/>
              </a:solidFill>
            </a:endParaRPr>
          </a:p>
          <a:p>
            <a:pPr marL="0" lvl="0" indent="0" rtl="0">
              <a:lnSpc>
                <a:spcPct val="90000"/>
              </a:lnSpc>
              <a:spcBef>
                <a:spcPts val="0"/>
              </a:spcBef>
              <a:spcAft>
                <a:spcPts val="0"/>
              </a:spcAft>
              <a:buNone/>
            </a:pPr>
            <a:endParaRPr sz="2800">
              <a:solidFill>
                <a:schemeClr val="dk1"/>
              </a:solidFill>
            </a:endParaRPr>
          </a:p>
          <a:p>
            <a:pPr marL="0" marR="0" lvl="0" indent="0" algn="l" rtl="0">
              <a:lnSpc>
                <a:spcPct val="100000"/>
              </a:lnSpc>
              <a:spcBef>
                <a:spcPts val="0"/>
              </a:spcBef>
              <a:spcAft>
                <a:spcPts val="0"/>
              </a:spcAft>
              <a:buNone/>
            </a:pPr>
            <a:endParaRPr sz="1200" b="1" i="0" u="none">
              <a:solidFill>
                <a:schemeClr val="accent2"/>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17"/>
        <p:cNvGrpSpPr/>
        <p:nvPr/>
      </p:nvGrpSpPr>
      <p:grpSpPr>
        <a:xfrm>
          <a:off x="0" y="0"/>
          <a:ext cx="0" cy="0"/>
          <a:chOff x="0" y="0"/>
          <a:chExt cx="0" cy="0"/>
        </a:xfrm>
      </p:grpSpPr>
      <p:sp>
        <p:nvSpPr>
          <p:cNvPr id="118" name="Google Shape;118;p25"/>
          <p:cNvSpPr txBox="1"/>
          <p:nvPr/>
        </p:nvSpPr>
        <p:spPr>
          <a:xfrm>
            <a:off x="1165225" y="357188"/>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200"/>
              <a:buFont typeface="Arial"/>
              <a:buNone/>
            </a:pPr>
            <a:r>
              <a:rPr lang="es" sz="2800" b="1" i="0" u="none">
                <a:latin typeface="Arial"/>
                <a:ea typeface="Arial"/>
                <a:cs typeface="Arial"/>
                <a:sym typeface="Arial"/>
              </a:rPr>
              <a:t>Máximo uso de recursos disponibles:</a:t>
            </a:r>
            <a:endParaRPr sz="2800"/>
          </a:p>
        </p:txBody>
      </p:sp>
      <p:sp>
        <p:nvSpPr>
          <p:cNvPr id="119" name="Google Shape;119;p25"/>
          <p:cNvSpPr txBox="1"/>
          <p:nvPr/>
        </p:nvSpPr>
        <p:spPr>
          <a:xfrm>
            <a:off x="539712" y="894194"/>
            <a:ext cx="8064600" cy="8083200"/>
          </a:xfrm>
          <a:prstGeom prst="rect">
            <a:avLst/>
          </a:prstGeom>
          <a:noFill/>
          <a:ln>
            <a:noFill/>
          </a:ln>
        </p:spPr>
        <p:txBody>
          <a:bodyPr spcFirstLastPara="1" wrap="square" lIns="91425" tIns="45700" rIns="91425" bIns="45700" anchor="t" anchorCtr="0">
            <a:noAutofit/>
          </a:bodyPr>
          <a:lstStyle/>
          <a:p>
            <a:pPr marL="174625" marR="0" lvl="0" indent="-47625" algn="l" rtl="0">
              <a:lnSpc>
                <a:spcPct val="100000"/>
              </a:lnSpc>
              <a:spcBef>
                <a:spcPts val="0"/>
              </a:spcBef>
              <a:spcAft>
                <a:spcPts val="0"/>
              </a:spcAft>
              <a:buClr>
                <a:schemeClr val="dk1"/>
              </a:buClr>
              <a:buSzPts val="2000"/>
              <a:buFont typeface="Arial"/>
              <a:buNone/>
            </a:pPr>
            <a:endParaRPr sz="2000" b="1" i="0" u="none">
              <a:solidFill>
                <a:srgbClr val="002060"/>
              </a:solidFill>
              <a:latin typeface="Arial"/>
              <a:ea typeface="Arial"/>
              <a:cs typeface="Arial"/>
              <a:sym typeface="Arial"/>
            </a:endParaRPr>
          </a:p>
          <a:p>
            <a:pPr marL="0" lvl="0" indent="0" rtl="0">
              <a:lnSpc>
                <a:spcPct val="90000"/>
              </a:lnSpc>
              <a:spcBef>
                <a:spcPts val="0"/>
              </a:spcBef>
              <a:spcAft>
                <a:spcPts val="0"/>
              </a:spcAft>
              <a:buNone/>
            </a:pPr>
            <a:r>
              <a:rPr lang="es" sz="2800">
                <a:solidFill>
                  <a:schemeClr val="dk1"/>
                </a:solidFill>
              </a:rPr>
              <a:t>En caso de reducción de fondos, debe demostrar que usó el máximo de los recursos disponibles para evitar este retroceso.</a:t>
            </a:r>
            <a:endParaRPr sz="2800">
              <a:solidFill>
                <a:schemeClr val="dk1"/>
              </a:solidFill>
            </a:endParaRPr>
          </a:p>
          <a:p>
            <a:pPr marL="0" lvl="0" indent="0" rtl="0">
              <a:lnSpc>
                <a:spcPct val="90000"/>
              </a:lnSpc>
              <a:spcBef>
                <a:spcPts val="0"/>
              </a:spcBef>
              <a:spcAft>
                <a:spcPts val="0"/>
              </a:spcAft>
              <a:buNone/>
            </a:pPr>
            <a:endParaRPr sz="2800">
              <a:solidFill>
                <a:schemeClr val="dk1"/>
              </a:solidFill>
            </a:endParaRPr>
          </a:p>
          <a:p>
            <a:pPr marL="0" lvl="0" indent="0" rtl="0">
              <a:lnSpc>
                <a:spcPct val="90000"/>
              </a:lnSpc>
              <a:spcBef>
                <a:spcPts val="0"/>
              </a:spcBef>
              <a:spcAft>
                <a:spcPts val="0"/>
              </a:spcAft>
              <a:buNone/>
            </a:pPr>
            <a:r>
              <a:rPr lang="es" sz="2800">
                <a:solidFill>
                  <a:schemeClr val="dk1"/>
                </a:solidFill>
              </a:rPr>
              <a:t>Gobiernos de países en desarrollo deben asegurar asistencia internacional en áreas donde los recursos nacionales sean insuficientes para realizar los DESC. </a:t>
            </a:r>
            <a:endParaRPr sz="2800">
              <a:solidFill>
                <a:schemeClr val="dk1"/>
              </a:solidFill>
            </a:endParaRPr>
          </a:p>
          <a:p>
            <a:pPr marL="0" lvl="0" indent="0" rtl="0">
              <a:lnSpc>
                <a:spcPct val="90000"/>
              </a:lnSpc>
              <a:spcBef>
                <a:spcPts val="0"/>
              </a:spcBef>
              <a:spcAft>
                <a:spcPts val="0"/>
              </a:spcAft>
              <a:buNone/>
            </a:pPr>
            <a:endParaRPr sz="2800">
              <a:solidFill>
                <a:schemeClr val="dk1"/>
              </a:solidFill>
            </a:endParaRPr>
          </a:p>
          <a:p>
            <a:pPr marL="0" lvl="0" indent="0" rtl="0">
              <a:lnSpc>
                <a:spcPct val="90000"/>
              </a:lnSpc>
              <a:spcBef>
                <a:spcPts val="0"/>
              </a:spcBef>
              <a:spcAft>
                <a:spcPts val="0"/>
              </a:spcAft>
              <a:buNone/>
            </a:pPr>
            <a:endParaRPr sz="2800">
              <a:solidFill>
                <a:schemeClr val="dk1"/>
              </a:solidFill>
            </a:endParaRPr>
          </a:p>
          <a:p>
            <a:pPr marL="0" marR="0" lvl="0" indent="0" algn="l" rtl="0">
              <a:lnSpc>
                <a:spcPct val="100000"/>
              </a:lnSpc>
              <a:spcBef>
                <a:spcPts val="0"/>
              </a:spcBef>
              <a:spcAft>
                <a:spcPts val="0"/>
              </a:spcAft>
              <a:buNone/>
            </a:pPr>
            <a:endParaRPr sz="1200" b="1" i="0" u="none">
              <a:solidFill>
                <a:schemeClr val="accent2"/>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123"/>
        <p:cNvGrpSpPr/>
        <p:nvPr/>
      </p:nvGrpSpPr>
      <p:grpSpPr>
        <a:xfrm>
          <a:off x="0" y="0"/>
          <a:ext cx="0" cy="0"/>
          <a:chOff x="0" y="0"/>
          <a:chExt cx="0" cy="0"/>
        </a:xfrm>
      </p:grpSpPr>
      <p:sp>
        <p:nvSpPr>
          <p:cNvPr id="124" name="Google Shape;124;p26"/>
          <p:cNvSpPr txBox="1"/>
          <p:nvPr/>
        </p:nvSpPr>
        <p:spPr>
          <a:xfrm>
            <a:off x="1241425" y="366713"/>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600"/>
              <a:buFont typeface="Arial"/>
              <a:buNone/>
            </a:pPr>
            <a:r>
              <a:rPr lang="es" sz="2800" b="1" i="0" u="none">
                <a:latin typeface="Arial"/>
                <a:ea typeface="Arial"/>
                <a:cs typeface="Arial"/>
                <a:sym typeface="Arial"/>
              </a:rPr>
              <a:t>Realización progresiva:</a:t>
            </a:r>
            <a:endParaRPr sz="2800"/>
          </a:p>
        </p:txBody>
      </p:sp>
      <p:sp>
        <p:nvSpPr>
          <p:cNvPr id="125" name="Google Shape;125;p26"/>
          <p:cNvSpPr txBox="1"/>
          <p:nvPr/>
        </p:nvSpPr>
        <p:spPr>
          <a:xfrm>
            <a:off x="652062" y="1096556"/>
            <a:ext cx="8064600" cy="77106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r>
              <a:rPr lang="es" sz="2800" b="0" i="0" u="none">
                <a:latin typeface="Arial"/>
                <a:ea typeface="Arial"/>
                <a:cs typeface="Arial"/>
                <a:sym typeface="Arial"/>
              </a:rPr>
              <a:t>Los gobiernos están obligados a avanzar progresivamente, sin retrocesos, hacia el cumplimiento de los DESC</a:t>
            </a:r>
            <a:r>
              <a:rPr lang="es" sz="2800"/>
              <a:t>.</a:t>
            </a:r>
            <a:endParaRPr sz="2800"/>
          </a:p>
          <a:p>
            <a:pPr marL="0"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La realización progresiva debe entenderse como mejoras </a:t>
            </a:r>
            <a:r>
              <a:rPr lang="es" sz="2800"/>
              <a:t>continuas</a:t>
            </a:r>
            <a:r>
              <a:rPr lang="es" sz="2800" b="0" i="0" u="none">
                <a:latin typeface="Arial"/>
                <a:ea typeface="Arial"/>
                <a:cs typeface="Arial"/>
                <a:sym typeface="Arial"/>
              </a:rPr>
              <a:t> en la realización de los derechos</a:t>
            </a:r>
            <a:r>
              <a:rPr lang="es" sz="2800"/>
              <a:t>.</a:t>
            </a:r>
            <a:endParaRPr sz="2800"/>
          </a:p>
          <a:p>
            <a:pPr marL="0" marR="0" lvl="0" indent="0" algn="l" rtl="0">
              <a:lnSpc>
                <a:spcPct val="90000"/>
              </a:lnSpc>
              <a:spcBef>
                <a:spcPts val="0"/>
              </a:spcBef>
              <a:spcAft>
                <a:spcPts val="0"/>
              </a:spcAft>
              <a:buNone/>
            </a:pP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29"/>
        <p:cNvGrpSpPr/>
        <p:nvPr/>
      </p:nvGrpSpPr>
      <p:grpSpPr>
        <a:xfrm>
          <a:off x="0" y="0"/>
          <a:ext cx="0" cy="0"/>
          <a:chOff x="0" y="0"/>
          <a:chExt cx="0" cy="0"/>
        </a:xfrm>
      </p:grpSpPr>
      <p:sp>
        <p:nvSpPr>
          <p:cNvPr id="130" name="Google Shape;130;p27"/>
          <p:cNvSpPr txBox="1"/>
          <p:nvPr/>
        </p:nvSpPr>
        <p:spPr>
          <a:xfrm>
            <a:off x="1241425" y="366713"/>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600"/>
              <a:buFont typeface="Arial"/>
              <a:buNone/>
            </a:pPr>
            <a:r>
              <a:rPr lang="es" sz="2800" b="1" i="0" u="none">
                <a:latin typeface="Arial"/>
                <a:ea typeface="Arial"/>
                <a:cs typeface="Arial"/>
                <a:sym typeface="Arial"/>
              </a:rPr>
              <a:t>Realización progresiva:</a:t>
            </a:r>
            <a:endParaRPr sz="2800"/>
          </a:p>
        </p:txBody>
      </p:sp>
      <p:sp>
        <p:nvSpPr>
          <p:cNvPr id="131" name="Google Shape;131;p27"/>
          <p:cNvSpPr txBox="1"/>
          <p:nvPr/>
        </p:nvSpPr>
        <p:spPr>
          <a:xfrm>
            <a:off x="652062" y="1096556"/>
            <a:ext cx="8064600" cy="7710600"/>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None/>
            </a:pPr>
            <a:r>
              <a:rPr lang="es" sz="2800">
                <a:solidFill>
                  <a:schemeClr val="dk1"/>
                </a:solidFill>
              </a:rPr>
              <a:t>Los recursos para DESC deben aumentar proporcionalmente a los aumentos globales.</a:t>
            </a:r>
            <a:endParaRPr sz="2800">
              <a:solidFill>
                <a:schemeClr val="dk1"/>
              </a:solidFill>
            </a:endParaRPr>
          </a:p>
          <a:p>
            <a:pPr marL="0" lvl="0" indent="0" rtl="0">
              <a:spcBef>
                <a:spcPts val="0"/>
              </a:spcBef>
              <a:spcAft>
                <a:spcPts val="0"/>
              </a:spcAft>
              <a:buClr>
                <a:schemeClr val="dk1"/>
              </a:buClr>
              <a:buSzPts val="1100"/>
              <a:buFont typeface="Arial"/>
              <a:buNone/>
            </a:pPr>
            <a:endParaRPr sz="2800" b="1">
              <a:solidFill>
                <a:schemeClr val="dk1"/>
              </a:solidFill>
            </a:endParaRPr>
          </a:p>
          <a:p>
            <a:pPr marL="0" lvl="0" indent="0" rtl="0">
              <a:spcBef>
                <a:spcPts val="0"/>
              </a:spcBef>
              <a:spcAft>
                <a:spcPts val="0"/>
              </a:spcAft>
              <a:buClr>
                <a:schemeClr val="dk1"/>
              </a:buClr>
              <a:buSzPts val="1100"/>
              <a:buFont typeface="Arial"/>
              <a:buNone/>
            </a:pPr>
            <a:endParaRPr sz="2800" b="1">
              <a:solidFill>
                <a:schemeClr val="dk1"/>
              </a:solidFill>
            </a:endParaRPr>
          </a:p>
          <a:p>
            <a:pPr marL="0" lvl="0" indent="0" rtl="0">
              <a:spcBef>
                <a:spcPts val="0"/>
              </a:spcBef>
              <a:spcAft>
                <a:spcPts val="0"/>
              </a:spcAft>
              <a:buClr>
                <a:schemeClr val="dk1"/>
              </a:buClr>
              <a:buSzPts val="1100"/>
              <a:buFont typeface="Arial"/>
              <a:buNone/>
            </a:pPr>
            <a:endParaRPr sz="2800" b="1">
              <a:solidFill>
                <a:schemeClr val="dk1"/>
              </a:solidFill>
            </a:endParaRPr>
          </a:p>
          <a:p>
            <a:pPr marL="0" lvl="0" indent="0" rtl="0">
              <a:spcBef>
                <a:spcPts val="0"/>
              </a:spcBef>
              <a:spcAft>
                <a:spcPts val="0"/>
              </a:spcAft>
              <a:buClr>
                <a:schemeClr val="dk1"/>
              </a:buClr>
              <a:buSzPts val="1100"/>
              <a:buFont typeface="Arial"/>
              <a:buNone/>
            </a:pPr>
            <a:endParaRPr sz="2800" b="1">
              <a:solidFill>
                <a:schemeClr val="dk1"/>
              </a:solidFill>
            </a:endParaRPr>
          </a:p>
          <a:p>
            <a:pPr marL="0"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135"/>
        <p:cNvGrpSpPr/>
        <p:nvPr/>
      </p:nvGrpSpPr>
      <p:grpSpPr>
        <a:xfrm>
          <a:off x="0" y="0"/>
          <a:ext cx="0" cy="0"/>
          <a:chOff x="0" y="0"/>
          <a:chExt cx="0" cy="0"/>
        </a:xfrm>
      </p:grpSpPr>
      <p:sp>
        <p:nvSpPr>
          <p:cNvPr id="136" name="Google Shape;136;p28"/>
          <p:cNvSpPr txBox="1"/>
          <p:nvPr/>
        </p:nvSpPr>
        <p:spPr>
          <a:xfrm>
            <a:off x="1241425" y="366713"/>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600"/>
              <a:buFont typeface="Arial"/>
              <a:buNone/>
            </a:pPr>
            <a:r>
              <a:rPr lang="es" sz="2800" b="1" i="0" u="none">
                <a:latin typeface="Arial"/>
                <a:ea typeface="Arial"/>
                <a:cs typeface="Arial"/>
                <a:sym typeface="Arial"/>
              </a:rPr>
              <a:t>Realización progresiva:</a:t>
            </a:r>
            <a:endParaRPr sz="2800"/>
          </a:p>
        </p:txBody>
      </p:sp>
      <p:sp>
        <p:nvSpPr>
          <p:cNvPr id="137" name="Google Shape;137;p28"/>
          <p:cNvSpPr txBox="1"/>
          <p:nvPr/>
        </p:nvSpPr>
        <p:spPr>
          <a:xfrm>
            <a:off x="652062" y="1096556"/>
            <a:ext cx="8064600" cy="7710600"/>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None/>
            </a:pPr>
            <a:r>
              <a:rPr lang="es" sz="2800">
                <a:solidFill>
                  <a:schemeClr val="dk1"/>
                </a:solidFill>
              </a:rPr>
              <a:t>En tiempos de crisis, los gobiernos deben justificar reducciones, demostrando:</a:t>
            </a:r>
            <a:endParaRPr sz="2800">
              <a:solidFill>
                <a:schemeClr val="dk1"/>
              </a:solidFill>
            </a:endParaRPr>
          </a:p>
          <a:p>
            <a:pPr marL="0" lvl="0" indent="0" rtl="0">
              <a:lnSpc>
                <a:spcPct val="90000"/>
              </a:lnSpc>
              <a:spcBef>
                <a:spcPts val="0"/>
              </a:spcBef>
              <a:spcAft>
                <a:spcPts val="0"/>
              </a:spcAft>
              <a:buNone/>
            </a:pPr>
            <a:endParaRPr sz="2800">
              <a:solidFill>
                <a:schemeClr val="dk1"/>
              </a:solidFill>
            </a:endParaRPr>
          </a:p>
          <a:p>
            <a:pPr marL="457200" lvl="0" indent="0" rtl="0">
              <a:lnSpc>
                <a:spcPct val="90000"/>
              </a:lnSpc>
              <a:spcBef>
                <a:spcPts val="0"/>
              </a:spcBef>
              <a:spcAft>
                <a:spcPts val="0"/>
              </a:spcAft>
              <a:buNone/>
            </a:pPr>
            <a:r>
              <a:rPr lang="es" sz="2800">
                <a:solidFill>
                  <a:schemeClr val="dk1"/>
                </a:solidFill>
              </a:rPr>
              <a:t>Que han agotado todos los recursos disponibles;</a:t>
            </a:r>
            <a:endParaRPr sz="2800">
              <a:solidFill>
                <a:schemeClr val="dk1"/>
              </a:solidFill>
            </a:endParaRPr>
          </a:p>
          <a:p>
            <a:pPr marL="457200" lvl="0" indent="0" rtl="0">
              <a:lnSpc>
                <a:spcPct val="90000"/>
              </a:lnSpc>
              <a:spcBef>
                <a:spcPts val="0"/>
              </a:spcBef>
              <a:spcAft>
                <a:spcPts val="0"/>
              </a:spcAft>
              <a:buNone/>
            </a:pPr>
            <a:endParaRPr sz="2800">
              <a:solidFill>
                <a:schemeClr val="dk1"/>
              </a:solidFill>
            </a:endParaRPr>
          </a:p>
          <a:p>
            <a:pPr marL="457200" lvl="0" indent="0" rtl="0">
              <a:lnSpc>
                <a:spcPct val="90000"/>
              </a:lnSpc>
              <a:spcBef>
                <a:spcPts val="0"/>
              </a:spcBef>
              <a:spcAft>
                <a:spcPts val="0"/>
              </a:spcAft>
              <a:buNone/>
            </a:pPr>
            <a:r>
              <a:rPr lang="es" sz="2800">
                <a:solidFill>
                  <a:schemeClr val="dk1"/>
                </a:solidFill>
              </a:rPr>
              <a:t>Que han priorizado el cumplimiento con las obligaciones mínimas;</a:t>
            </a:r>
            <a:endParaRPr sz="2800">
              <a:solidFill>
                <a:schemeClr val="dk1"/>
              </a:solidFil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141"/>
        <p:cNvGrpSpPr/>
        <p:nvPr/>
      </p:nvGrpSpPr>
      <p:grpSpPr>
        <a:xfrm>
          <a:off x="0" y="0"/>
          <a:ext cx="0" cy="0"/>
          <a:chOff x="0" y="0"/>
          <a:chExt cx="0" cy="0"/>
        </a:xfrm>
      </p:grpSpPr>
      <p:sp>
        <p:nvSpPr>
          <p:cNvPr id="142" name="Google Shape;142;p29"/>
          <p:cNvSpPr txBox="1"/>
          <p:nvPr/>
        </p:nvSpPr>
        <p:spPr>
          <a:xfrm>
            <a:off x="1241425" y="366713"/>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600"/>
              <a:buFont typeface="Arial"/>
              <a:buNone/>
            </a:pPr>
            <a:r>
              <a:rPr lang="es" sz="2800" b="1" i="0" u="none">
                <a:latin typeface="Arial"/>
                <a:ea typeface="Arial"/>
                <a:cs typeface="Arial"/>
                <a:sym typeface="Arial"/>
              </a:rPr>
              <a:t>Realización progresiva:</a:t>
            </a:r>
            <a:endParaRPr sz="2800"/>
          </a:p>
        </p:txBody>
      </p:sp>
      <p:sp>
        <p:nvSpPr>
          <p:cNvPr id="143" name="Google Shape;143;p29"/>
          <p:cNvSpPr txBox="1"/>
          <p:nvPr/>
        </p:nvSpPr>
        <p:spPr>
          <a:xfrm>
            <a:off x="652062" y="1096556"/>
            <a:ext cx="8064600" cy="7710600"/>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None/>
            </a:pPr>
            <a:r>
              <a:rPr lang="es" sz="2800">
                <a:solidFill>
                  <a:schemeClr val="dk1"/>
                </a:solidFill>
              </a:rPr>
              <a:t>En tiempos de crisis, los gobiernos deben justificar reducciones, demostrando:</a:t>
            </a:r>
            <a:endParaRPr sz="2800">
              <a:solidFill>
                <a:schemeClr val="dk1"/>
              </a:solidFill>
            </a:endParaRPr>
          </a:p>
          <a:p>
            <a:pPr marL="0" lvl="0" indent="0" rtl="0">
              <a:lnSpc>
                <a:spcPct val="90000"/>
              </a:lnSpc>
              <a:spcBef>
                <a:spcPts val="0"/>
              </a:spcBef>
              <a:spcAft>
                <a:spcPts val="0"/>
              </a:spcAft>
              <a:buNone/>
            </a:pPr>
            <a:endParaRPr sz="2800">
              <a:solidFill>
                <a:schemeClr val="dk1"/>
              </a:solidFill>
            </a:endParaRPr>
          </a:p>
          <a:p>
            <a:pPr marL="457200" lvl="0" indent="0" rtl="0">
              <a:lnSpc>
                <a:spcPct val="90000"/>
              </a:lnSpc>
              <a:spcBef>
                <a:spcPts val="0"/>
              </a:spcBef>
              <a:spcAft>
                <a:spcPts val="0"/>
              </a:spcAft>
              <a:buNone/>
            </a:pPr>
            <a:r>
              <a:rPr lang="es" sz="2800">
                <a:solidFill>
                  <a:schemeClr val="dk1"/>
                </a:solidFill>
              </a:rPr>
              <a:t>Que han aminorado el impacto negativo en grupos vulnerables;</a:t>
            </a:r>
            <a:endParaRPr sz="2800">
              <a:solidFill>
                <a:schemeClr val="dk1"/>
              </a:solidFill>
            </a:endParaRPr>
          </a:p>
          <a:p>
            <a:pPr marL="457200" lvl="0" indent="0" rtl="0">
              <a:lnSpc>
                <a:spcPct val="90000"/>
              </a:lnSpc>
              <a:spcBef>
                <a:spcPts val="0"/>
              </a:spcBef>
              <a:spcAft>
                <a:spcPts val="0"/>
              </a:spcAft>
              <a:buNone/>
            </a:pPr>
            <a:endParaRPr sz="2800">
              <a:solidFill>
                <a:schemeClr val="dk1"/>
              </a:solidFill>
            </a:endParaRPr>
          </a:p>
          <a:p>
            <a:pPr marL="0" lvl="0" indent="0" rtl="0">
              <a:lnSpc>
                <a:spcPct val="90000"/>
              </a:lnSpc>
              <a:spcBef>
                <a:spcPts val="0"/>
              </a:spcBef>
              <a:spcAft>
                <a:spcPts val="0"/>
              </a:spcAft>
              <a:buNone/>
            </a:pPr>
            <a:r>
              <a:rPr lang="es" sz="2800">
                <a:solidFill>
                  <a:schemeClr val="dk1"/>
                </a:solidFill>
              </a:rPr>
              <a:t>Después de la crisis, el gasto relacionado con los DESC debe volver a los niveles anteriores. </a:t>
            </a:r>
            <a:endParaRPr sz="2800">
              <a:solidFill>
                <a:schemeClr val="dk1"/>
              </a:solidFil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147"/>
        <p:cNvGrpSpPr/>
        <p:nvPr/>
      </p:nvGrpSpPr>
      <p:grpSpPr>
        <a:xfrm>
          <a:off x="0" y="0"/>
          <a:ext cx="0" cy="0"/>
          <a:chOff x="0" y="0"/>
          <a:chExt cx="0" cy="0"/>
        </a:xfrm>
      </p:grpSpPr>
      <p:sp>
        <p:nvSpPr>
          <p:cNvPr id="148" name="Google Shape;148;p30"/>
          <p:cNvSpPr txBox="1"/>
          <p:nvPr/>
        </p:nvSpPr>
        <p:spPr>
          <a:xfrm>
            <a:off x="1273950" y="304188"/>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200"/>
              <a:buFont typeface="Arial"/>
              <a:buNone/>
            </a:pPr>
            <a:r>
              <a:rPr lang="es" sz="3200" b="1" i="0" u="none">
                <a:latin typeface="Arial"/>
                <a:ea typeface="Arial"/>
                <a:cs typeface="Arial"/>
                <a:sym typeface="Arial"/>
              </a:rPr>
              <a:t>No discriminación:</a:t>
            </a:r>
            <a:endParaRPr/>
          </a:p>
        </p:txBody>
      </p:sp>
      <p:sp>
        <p:nvSpPr>
          <p:cNvPr id="149" name="Google Shape;149;p30"/>
          <p:cNvSpPr txBox="1"/>
          <p:nvPr/>
        </p:nvSpPr>
        <p:spPr>
          <a:xfrm>
            <a:off x="539712" y="1057863"/>
            <a:ext cx="8064600" cy="8130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r>
              <a:rPr lang="es" sz="2800" b="0" i="0" u="none">
                <a:latin typeface="Arial"/>
                <a:ea typeface="Arial"/>
                <a:cs typeface="Arial"/>
                <a:sym typeface="Arial"/>
              </a:rPr>
              <a:t>Obligación transversal inmediata</a:t>
            </a:r>
            <a:r>
              <a:rPr lang="es" sz="2800"/>
              <a:t>.</a:t>
            </a:r>
            <a:endParaRPr sz="2800"/>
          </a:p>
          <a:p>
            <a:pPr marL="0"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Los estados deben eliminar la discriminación formal y la sustantiva</a:t>
            </a:r>
            <a:endParaRPr sz="2800"/>
          </a:p>
          <a:p>
            <a:pPr marL="0"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Para atenuar los efectos de la discriminación, los estados pueden tomar acciones positivas temporales o permanentes.</a:t>
            </a: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1371600" marR="0" lvl="0" indent="0" algn="l" rtl="0">
              <a:lnSpc>
                <a:spcPct val="100000"/>
              </a:lnSpc>
              <a:spcBef>
                <a:spcPts val="0"/>
              </a:spcBef>
              <a:spcAft>
                <a:spcPts val="0"/>
              </a:spcAft>
              <a:buNone/>
            </a:pPr>
            <a:endParaRPr sz="2800"/>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153"/>
        <p:cNvGrpSpPr/>
        <p:nvPr/>
      </p:nvGrpSpPr>
      <p:grpSpPr>
        <a:xfrm>
          <a:off x="0" y="0"/>
          <a:ext cx="0" cy="0"/>
          <a:chOff x="0" y="0"/>
          <a:chExt cx="0" cy="0"/>
        </a:xfrm>
      </p:grpSpPr>
      <p:sp>
        <p:nvSpPr>
          <p:cNvPr id="154" name="Google Shape;154;p31"/>
          <p:cNvSpPr txBox="1"/>
          <p:nvPr/>
        </p:nvSpPr>
        <p:spPr>
          <a:xfrm>
            <a:off x="1273950" y="304188"/>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200"/>
              <a:buFont typeface="Arial"/>
              <a:buNone/>
            </a:pPr>
            <a:r>
              <a:rPr lang="es" sz="3200" b="1" i="0" u="none">
                <a:latin typeface="Arial"/>
                <a:ea typeface="Arial"/>
                <a:cs typeface="Arial"/>
                <a:sym typeface="Arial"/>
              </a:rPr>
              <a:t>No discriminación:</a:t>
            </a:r>
            <a:endParaRPr/>
          </a:p>
        </p:txBody>
      </p:sp>
      <p:sp>
        <p:nvSpPr>
          <p:cNvPr id="155" name="Google Shape;155;p31"/>
          <p:cNvSpPr txBox="1"/>
          <p:nvPr/>
        </p:nvSpPr>
        <p:spPr>
          <a:xfrm>
            <a:off x="539712" y="1057863"/>
            <a:ext cx="8064600" cy="8130900"/>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None/>
            </a:pPr>
            <a:r>
              <a:rPr lang="es" sz="2800">
                <a:solidFill>
                  <a:schemeClr val="dk1"/>
                </a:solidFill>
              </a:rPr>
              <a:t>Para contrarrestar la discriminación sistémica, puede ser indispensable la asignación de recursos adicionales a la realización de los derechos de los grupos discriminados.</a:t>
            </a:r>
            <a:endParaRPr sz="2800">
              <a:solidFill>
                <a:schemeClr val="dk1"/>
              </a:solidFill>
            </a:endParaRPr>
          </a:p>
          <a:p>
            <a:pPr marL="0" lvl="0" indent="0" rtl="0">
              <a:lnSpc>
                <a:spcPct val="90000"/>
              </a:lnSpc>
              <a:spcBef>
                <a:spcPts val="0"/>
              </a:spcBef>
              <a:spcAft>
                <a:spcPts val="0"/>
              </a:spcAft>
              <a:buClr>
                <a:schemeClr val="dk1"/>
              </a:buClr>
              <a:buSzPts val="1100"/>
              <a:buFont typeface="Arial"/>
              <a:buNone/>
            </a:pPr>
            <a:endParaRPr sz="2800">
              <a:solidFill>
                <a:schemeClr val="dk1"/>
              </a:solidFil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Shape 159"/>
        <p:cNvGrpSpPr/>
        <p:nvPr/>
      </p:nvGrpSpPr>
      <p:grpSpPr>
        <a:xfrm>
          <a:off x="0" y="0"/>
          <a:ext cx="0" cy="0"/>
          <a:chOff x="0" y="0"/>
          <a:chExt cx="0" cy="0"/>
        </a:xfrm>
      </p:grpSpPr>
      <p:sp>
        <p:nvSpPr>
          <p:cNvPr id="160" name="Google Shape;160;p32"/>
          <p:cNvSpPr txBox="1"/>
          <p:nvPr/>
        </p:nvSpPr>
        <p:spPr>
          <a:xfrm>
            <a:off x="1273950" y="304188"/>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200"/>
              <a:buFont typeface="Arial"/>
              <a:buNone/>
            </a:pPr>
            <a:r>
              <a:rPr lang="es" sz="3200" b="1" i="0" u="none">
                <a:latin typeface="Arial"/>
                <a:ea typeface="Arial"/>
                <a:cs typeface="Arial"/>
                <a:sym typeface="Arial"/>
              </a:rPr>
              <a:t>No discriminación:</a:t>
            </a:r>
            <a:endParaRPr/>
          </a:p>
        </p:txBody>
      </p:sp>
      <p:sp>
        <p:nvSpPr>
          <p:cNvPr id="161" name="Google Shape;161;p32"/>
          <p:cNvSpPr txBox="1"/>
          <p:nvPr/>
        </p:nvSpPr>
        <p:spPr>
          <a:xfrm>
            <a:off x="539712" y="1057863"/>
            <a:ext cx="8064600" cy="8130900"/>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None/>
            </a:pPr>
            <a:r>
              <a:rPr lang="es" sz="2800">
                <a:solidFill>
                  <a:schemeClr val="dk1"/>
                </a:solidFill>
              </a:rPr>
              <a:t>Fallar en eliminar tratos diferenciados para distintos grupos, con base en insuficiencia de recursos, es inaceptable, a menos que el estado demuestre haber usado el máximo de recursos disponibles. </a:t>
            </a:r>
            <a:endParaRPr sz="2800">
              <a:solidFill>
                <a:schemeClr val="dk1"/>
              </a:solidFil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165"/>
        <p:cNvGrpSpPr/>
        <p:nvPr/>
      </p:nvGrpSpPr>
      <p:grpSpPr>
        <a:xfrm>
          <a:off x="0" y="0"/>
          <a:ext cx="0" cy="0"/>
          <a:chOff x="0" y="0"/>
          <a:chExt cx="0" cy="0"/>
        </a:xfrm>
      </p:grpSpPr>
      <p:sp>
        <p:nvSpPr>
          <p:cNvPr id="166" name="Google Shape;166;p33"/>
          <p:cNvSpPr txBox="1"/>
          <p:nvPr/>
        </p:nvSpPr>
        <p:spPr>
          <a:xfrm>
            <a:off x="539700" y="511124"/>
            <a:ext cx="8064600" cy="8415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sz="2800"/>
          </a:p>
        </p:txBody>
      </p:sp>
      <p:sp>
        <p:nvSpPr>
          <p:cNvPr id="167" name="Google Shape;167;p33"/>
          <p:cNvSpPr txBox="1"/>
          <p:nvPr/>
        </p:nvSpPr>
        <p:spPr>
          <a:xfrm>
            <a:off x="684212" y="1288275"/>
            <a:ext cx="8064600" cy="80784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el </a:t>
            </a:r>
            <a:r>
              <a:rPr lang="es" sz="2800" b="1" i="0" u="none">
                <a:latin typeface="Arial"/>
                <a:ea typeface="Arial"/>
                <a:cs typeface="Arial"/>
                <a:sym typeface="Arial"/>
              </a:rPr>
              <a:t>máximo uso de recursos disponibles</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marR="0" lvl="0" indent="0" algn="l" rtl="0">
              <a:lnSpc>
                <a:spcPct val="90000"/>
              </a:lnSpc>
              <a:spcBef>
                <a:spcPts val="0"/>
              </a:spcBef>
              <a:spcAft>
                <a:spcPts val="0"/>
              </a:spcAft>
              <a:buNone/>
            </a:pPr>
            <a:r>
              <a:rPr lang="es" sz="2800" b="0" i="0" u="none" strike="noStrike" cap="none">
                <a:latin typeface="Arial"/>
                <a:ea typeface="Arial"/>
                <a:cs typeface="Arial"/>
                <a:sym typeface="Arial"/>
              </a:rPr>
              <a:t>La </a:t>
            </a:r>
            <a:r>
              <a:rPr lang="es" sz="2800" b="0" i="0" u="sng" strike="noStrike" cap="none">
                <a:latin typeface="Arial"/>
                <a:ea typeface="Arial"/>
                <a:cs typeface="Arial"/>
                <a:sym typeface="Arial"/>
              </a:rPr>
              <a:t>estimación de ingresos fiscales</a:t>
            </a:r>
            <a:r>
              <a:rPr lang="es" sz="2800" b="0" i="0" u="none" strike="noStrike" cap="none">
                <a:latin typeface="Arial"/>
                <a:ea typeface="Arial"/>
                <a:cs typeface="Arial"/>
                <a:sym typeface="Arial"/>
              </a:rPr>
              <a:t> (subestimación de ingresos petroleros y uso discrecional de recursos excedentes en México).</a:t>
            </a:r>
            <a:endParaRPr sz="2800"/>
          </a:p>
          <a:p>
            <a:pPr marL="0" marR="0" lvl="0" indent="0" algn="l" rtl="0">
              <a:lnSpc>
                <a:spcPct val="100000"/>
              </a:lnSpc>
              <a:spcBef>
                <a:spcPts val="0"/>
              </a:spcBef>
              <a:spcAft>
                <a:spcPts val="0"/>
              </a:spcAft>
              <a:buNone/>
            </a:pPr>
            <a:endParaRPr sz="1200" b="1" i="0" u="none">
              <a:solidFill>
                <a:schemeClr val="accent2"/>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11700" y="1402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 b="1"/>
              <a:t>Políticas públicas y derechos humanos</a:t>
            </a:r>
            <a:endParaRPr b="1"/>
          </a:p>
        </p:txBody>
      </p:sp>
      <p:sp>
        <p:nvSpPr>
          <p:cNvPr id="65" name="Google Shape;65;p16"/>
          <p:cNvSpPr txBox="1">
            <a:spLocks noGrp="1"/>
          </p:cNvSpPr>
          <p:nvPr>
            <p:ph type="body" idx="1"/>
          </p:nvPr>
        </p:nvSpPr>
        <p:spPr>
          <a:xfrm>
            <a:off x="311700" y="695275"/>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Clr>
                <a:schemeClr val="dk1"/>
              </a:buClr>
              <a:buSzPts val="1100"/>
              <a:buFont typeface="Arial"/>
              <a:buNone/>
            </a:pPr>
            <a:endParaRPr sz="900">
              <a:solidFill>
                <a:schemeClr val="dk1"/>
              </a:solidFill>
            </a:endParaRPr>
          </a:p>
          <a:p>
            <a:pPr marL="0" lvl="0" indent="0" rtl="0">
              <a:lnSpc>
                <a:spcPct val="100000"/>
              </a:lnSpc>
              <a:spcBef>
                <a:spcPts val="0"/>
              </a:spcBef>
              <a:spcAft>
                <a:spcPts val="0"/>
              </a:spcAft>
              <a:buClr>
                <a:schemeClr val="dk1"/>
              </a:buClr>
              <a:buSzPts val="1100"/>
              <a:buFont typeface="Arial"/>
              <a:buNone/>
            </a:pPr>
            <a:endParaRPr sz="900">
              <a:solidFill>
                <a:schemeClr val="dk1"/>
              </a:solidFill>
              <a:latin typeface="Times New Roman"/>
              <a:ea typeface="Times New Roman"/>
              <a:cs typeface="Times New Roman"/>
              <a:sym typeface="Times New Roman"/>
            </a:endParaRPr>
          </a:p>
          <a:p>
            <a:pPr marL="457200" lvl="0" indent="-406400" algn="just" rtl="0">
              <a:lnSpc>
                <a:spcPct val="100000"/>
              </a:lnSpc>
              <a:spcBef>
                <a:spcPts val="0"/>
              </a:spcBef>
              <a:spcAft>
                <a:spcPts val="0"/>
              </a:spcAft>
              <a:buClr>
                <a:schemeClr val="dk1"/>
              </a:buClr>
              <a:buSzPts val="2800"/>
              <a:buAutoNum type="arabicPeriod"/>
            </a:pPr>
            <a:r>
              <a:rPr lang="es" sz="2800">
                <a:solidFill>
                  <a:schemeClr val="dk1"/>
                </a:solidFill>
              </a:rPr>
              <a:t>Reconocer a las personas como sujetos de derechos.</a:t>
            </a:r>
            <a:endParaRPr sz="2800">
              <a:solidFill>
                <a:schemeClr val="dk1"/>
              </a:solidFill>
            </a:endParaRPr>
          </a:p>
          <a:p>
            <a:pPr marL="457200" lvl="0" indent="0" algn="just" rtl="0">
              <a:lnSpc>
                <a:spcPct val="100000"/>
              </a:lnSpc>
              <a:spcBef>
                <a:spcPts val="0"/>
              </a:spcBef>
              <a:spcAft>
                <a:spcPts val="0"/>
              </a:spcAft>
              <a:buNone/>
            </a:pPr>
            <a:endParaRPr sz="2800">
              <a:solidFill>
                <a:schemeClr val="dk1"/>
              </a:solidFill>
            </a:endParaRPr>
          </a:p>
          <a:p>
            <a:pPr marL="457200" lvl="0" indent="-406400" algn="just" rtl="0">
              <a:lnSpc>
                <a:spcPct val="100000"/>
              </a:lnSpc>
              <a:spcBef>
                <a:spcPts val="0"/>
              </a:spcBef>
              <a:spcAft>
                <a:spcPts val="0"/>
              </a:spcAft>
              <a:buClr>
                <a:schemeClr val="dk1"/>
              </a:buClr>
              <a:buSzPts val="2800"/>
              <a:buAutoNum type="arabicPeriod"/>
            </a:pPr>
            <a:r>
              <a:rPr lang="es" sz="2800">
                <a:solidFill>
                  <a:schemeClr val="dk1"/>
                </a:solidFill>
              </a:rPr>
              <a:t>Acudir al  DIDH  para  conocer  a profundidad  el  derecho  humano  específico.</a:t>
            </a:r>
            <a:endParaRPr sz="2800">
              <a:solidFill>
                <a:schemeClr val="dk1"/>
              </a:solidFill>
            </a:endParaRPr>
          </a:p>
          <a:p>
            <a:pPr marL="457200" lvl="0" indent="0" algn="just" rtl="0">
              <a:lnSpc>
                <a:spcPct val="100000"/>
              </a:lnSpc>
              <a:spcBef>
                <a:spcPts val="0"/>
              </a:spcBef>
              <a:spcAft>
                <a:spcPts val="0"/>
              </a:spcAft>
              <a:buNone/>
            </a:pPr>
            <a:endParaRPr sz="2800">
              <a:solidFill>
                <a:schemeClr val="dk1"/>
              </a:solidFill>
            </a:endParaRPr>
          </a:p>
          <a:p>
            <a:pPr marL="457200" lvl="0" indent="-406400" algn="just" rtl="0">
              <a:lnSpc>
                <a:spcPct val="100000"/>
              </a:lnSpc>
              <a:spcBef>
                <a:spcPts val="0"/>
              </a:spcBef>
              <a:spcAft>
                <a:spcPts val="0"/>
              </a:spcAft>
              <a:buClr>
                <a:schemeClr val="dk1"/>
              </a:buClr>
              <a:buSzPts val="2800"/>
              <a:buAutoNum type="arabicPeriod"/>
            </a:pPr>
            <a:r>
              <a:rPr lang="es" sz="2800">
                <a:solidFill>
                  <a:schemeClr val="dk1"/>
                </a:solidFill>
              </a:rPr>
              <a:t>Contrastar  las  obligaciones,  elementos  y  principios  de  aplicación  del  derecho  específico  con  el  diseño  de la política o programa  público.</a:t>
            </a:r>
            <a:endParaRPr sz="2800">
              <a:solidFill>
                <a:schemeClr val="dk1"/>
              </a:solidFill>
            </a:endParaRPr>
          </a:p>
          <a:p>
            <a:pPr marL="0" lvl="0" indent="0">
              <a:spcBef>
                <a:spcPts val="0"/>
              </a:spcBef>
              <a:spcAft>
                <a:spcPts val="1600"/>
              </a:spcAft>
              <a:buNone/>
            </a:pPr>
            <a:endParaRPr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Shape 171"/>
        <p:cNvGrpSpPr/>
        <p:nvPr/>
      </p:nvGrpSpPr>
      <p:grpSpPr>
        <a:xfrm>
          <a:off x="0" y="0"/>
          <a:ext cx="0" cy="0"/>
          <a:chOff x="0" y="0"/>
          <a:chExt cx="0" cy="0"/>
        </a:xfrm>
      </p:grpSpPr>
      <p:sp>
        <p:nvSpPr>
          <p:cNvPr id="172" name="Google Shape;172;p34"/>
          <p:cNvSpPr txBox="1"/>
          <p:nvPr/>
        </p:nvSpPr>
        <p:spPr>
          <a:xfrm>
            <a:off x="539700" y="511124"/>
            <a:ext cx="8064600" cy="8415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sz="2800"/>
          </a:p>
        </p:txBody>
      </p:sp>
      <p:sp>
        <p:nvSpPr>
          <p:cNvPr id="173" name="Google Shape;173;p34"/>
          <p:cNvSpPr txBox="1"/>
          <p:nvPr/>
        </p:nvSpPr>
        <p:spPr>
          <a:xfrm>
            <a:off x="684212" y="1288275"/>
            <a:ext cx="8064600" cy="80784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el </a:t>
            </a:r>
            <a:r>
              <a:rPr lang="es" sz="2800" b="1" i="0" u="none">
                <a:latin typeface="Arial"/>
                <a:ea typeface="Arial"/>
                <a:cs typeface="Arial"/>
                <a:sym typeface="Arial"/>
              </a:rPr>
              <a:t>máximo uso de recursos disponibles</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lvl="0" indent="0" rtl="0">
              <a:lnSpc>
                <a:spcPct val="90000"/>
              </a:lnSpc>
              <a:spcBef>
                <a:spcPts val="0"/>
              </a:spcBef>
              <a:spcAft>
                <a:spcPts val="0"/>
              </a:spcAft>
              <a:buClr>
                <a:schemeClr val="dk1"/>
              </a:buClr>
              <a:buSzPts val="1100"/>
              <a:buFont typeface="Arial"/>
              <a:buNone/>
            </a:pPr>
            <a:r>
              <a:rPr lang="es" sz="2800">
                <a:solidFill>
                  <a:schemeClr val="dk1"/>
                </a:solidFill>
              </a:rPr>
              <a:t>La </a:t>
            </a:r>
            <a:r>
              <a:rPr lang="es" sz="2800" u="sng">
                <a:solidFill>
                  <a:schemeClr val="dk1"/>
                </a:solidFill>
              </a:rPr>
              <a:t>recaudación de impuestos</a:t>
            </a:r>
            <a:r>
              <a:rPr lang="es" sz="2800">
                <a:solidFill>
                  <a:schemeClr val="dk1"/>
                </a:solidFill>
              </a:rPr>
              <a:t> (impuesto sobre el ingreso vs. IVA—75% de ingresos tributarios en Guatemala provienen de impuestos al consumo).</a:t>
            </a:r>
            <a:endParaRPr sz="2800">
              <a:solidFill>
                <a:schemeClr val="dk1"/>
              </a:solidFill>
            </a:endParaRPr>
          </a:p>
          <a:p>
            <a:pPr marL="0" marR="0" lvl="0" indent="0" algn="l" rtl="0">
              <a:lnSpc>
                <a:spcPct val="100000"/>
              </a:lnSpc>
              <a:spcBef>
                <a:spcPts val="0"/>
              </a:spcBef>
              <a:spcAft>
                <a:spcPts val="0"/>
              </a:spcAft>
              <a:buNone/>
            </a:pPr>
            <a:endParaRPr sz="1200" b="1" i="0" u="none">
              <a:solidFill>
                <a:schemeClr val="accent2"/>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Shape 177"/>
        <p:cNvGrpSpPr/>
        <p:nvPr/>
      </p:nvGrpSpPr>
      <p:grpSpPr>
        <a:xfrm>
          <a:off x="0" y="0"/>
          <a:ext cx="0" cy="0"/>
          <a:chOff x="0" y="0"/>
          <a:chExt cx="0" cy="0"/>
        </a:xfrm>
      </p:grpSpPr>
      <p:sp>
        <p:nvSpPr>
          <p:cNvPr id="178" name="Google Shape;178;p35"/>
          <p:cNvSpPr txBox="1"/>
          <p:nvPr/>
        </p:nvSpPr>
        <p:spPr>
          <a:xfrm>
            <a:off x="539700" y="511124"/>
            <a:ext cx="8064600" cy="8415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sz="2800"/>
          </a:p>
        </p:txBody>
      </p:sp>
      <p:sp>
        <p:nvSpPr>
          <p:cNvPr id="179" name="Google Shape;179;p35"/>
          <p:cNvSpPr txBox="1"/>
          <p:nvPr/>
        </p:nvSpPr>
        <p:spPr>
          <a:xfrm>
            <a:off x="684212" y="1288275"/>
            <a:ext cx="8064600" cy="80784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el </a:t>
            </a:r>
            <a:r>
              <a:rPr lang="es" sz="2800" b="1" i="0" u="none">
                <a:latin typeface="Arial"/>
                <a:ea typeface="Arial"/>
                <a:cs typeface="Arial"/>
                <a:sym typeface="Arial"/>
              </a:rPr>
              <a:t>máximo uso de recursos disponibles</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lvl="0" indent="0" rtl="0">
              <a:lnSpc>
                <a:spcPct val="90000"/>
              </a:lnSpc>
              <a:spcBef>
                <a:spcPts val="0"/>
              </a:spcBef>
              <a:spcAft>
                <a:spcPts val="0"/>
              </a:spcAft>
              <a:buNone/>
            </a:pPr>
            <a:r>
              <a:rPr lang="es" sz="2800">
                <a:solidFill>
                  <a:schemeClr val="dk1"/>
                </a:solidFill>
              </a:rPr>
              <a:t>El </a:t>
            </a:r>
            <a:r>
              <a:rPr lang="es" sz="2800" u="sng">
                <a:solidFill>
                  <a:schemeClr val="dk1"/>
                </a:solidFill>
              </a:rPr>
              <a:t>pago de la deuda</a:t>
            </a:r>
            <a:r>
              <a:rPr lang="es" sz="2800">
                <a:solidFill>
                  <a:schemeClr val="dk1"/>
                </a:solidFill>
              </a:rPr>
              <a:t> (priorización del pago de deuda sobre gasto social en Brasil).</a:t>
            </a:r>
            <a:endParaRPr sz="2800">
              <a:solidFill>
                <a:schemeClr val="dk1"/>
              </a:solidFill>
            </a:endParaRPr>
          </a:p>
          <a:p>
            <a:pPr marL="457200" lvl="0" indent="0" rtl="0">
              <a:lnSpc>
                <a:spcPct val="90000"/>
              </a:lnSpc>
              <a:spcBef>
                <a:spcPts val="0"/>
              </a:spcBef>
              <a:spcAft>
                <a:spcPts val="0"/>
              </a:spcAft>
              <a:buNone/>
            </a:pPr>
            <a:endParaRPr sz="2800">
              <a:solidFill>
                <a:schemeClr val="dk1"/>
              </a:solidFill>
            </a:endParaRPr>
          </a:p>
          <a:p>
            <a:pPr marL="457200" lvl="0" indent="0" rtl="0">
              <a:lnSpc>
                <a:spcPct val="90000"/>
              </a:lnSpc>
              <a:spcBef>
                <a:spcPts val="0"/>
              </a:spcBef>
              <a:spcAft>
                <a:spcPts val="0"/>
              </a:spcAft>
              <a:buNone/>
            </a:pPr>
            <a:endParaRPr sz="2800">
              <a:solidFill>
                <a:schemeClr val="dk1"/>
              </a:solidFill>
            </a:endParaRPr>
          </a:p>
          <a:p>
            <a:pPr marL="0" marR="0" lvl="0" indent="0" algn="l" rtl="0">
              <a:lnSpc>
                <a:spcPct val="100000"/>
              </a:lnSpc>
              <a:spcBef>
                <a:spcPts val="0"/>
              </a:spcBef>
              <a:spcAft>
                <a:spcPts val="0"/>
              </a:spcAft>
              <a:buNone/>
            </a:pPr>
            <a:endParaRPr sz="1200" b="1" i="0" u="none">
              <a:solidFill>
                <a:schemeClr val="accent2"/>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Shape 183"/>
        <p:cNvGrpSpPr/>
        <p:nvPr/>
      </p:nvGrpSpPr>
      <p:grpSpPr>
        <a:xfrm>
          <a:off x="0" y="0"/>
          <a:ext cx="0" cy="0"/>
          <a:chOff x="0" y="0"/>
          <a:chExt cx="0" cy="0"/>
        </a:xfrm>
      </p:grpSpPr>
      <p:sp>
        <p:nvSpPr>
          <p:cNvPr id="184" name="Google Shape;184;p36"/>
          <p:cNvSpPr txBox="1"/>
          <p:nvPr/>
        </p:nvSpPr>
        <p:spPr>
          <a:xfrm>
            <a:off x="539700" y="511124"/>
            <a:ext cx="8064600" cy="8415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sz="2800"/>
          </a:p>
        </p:txBody>
      </p:sp>
      <p:sp>
        <p:nvSpPr>
          <p:cNvPr id="185" name="Google Shape;185;p36"/>
          <p:cNvSpPr txBox="1"/>
          <p:nvPr/>
        </p:nvSpPr>
        <p:spPr>
          <a:xfrm>
            <a:off x="684212" y="1288275"/>
            <a:ext cx="8064600" cy="80784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el </a:t>
            </a:r>
            <a:r>
              <a:rPr lang="es" sz="2800" b="1" i="0" u="none">
                <a:latin typeface="Arial"/>
                <a:ea typeface="Arial"/>
                <a:cs typeface="Arial"/>
                <a:sym typeface="Arial"/>
              </a:rPr>
              <a:t>máximo uso de recursos disponibles</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lvl="0" indent="0" rtl="0">
              <a:lnSpc>
                <a:spcPct val="90000"/>
              </a:lnSpc>
              <a:spcBef>
                <a:spcPts val="0"/>
              </a:spcBef>
              <a:spcAft>
                <a:spcPts val="0"/>
              </a:spcAft>
              <a:buClr>
                <a:schemeClr val="dk1"/>
              </a:buClr>
              <a:buSzPts val="1100"/>
              <a:buFont typeface="Arial"/>
              <a:buNone/>
            </a:pPr>
            <a:r>
              <a:rPr lang="es" sz="2800">
                <a:solidFill>
                  <a:schemeClr val="dk1"/>
                </a:solidFill>
              </a:rPr>
              <a:t>El </a:t>
            </a:r>
            <a:r>
              <a:rPr lang="es" sz="2800" u="sng">
                <a:solidFill>
                  <a:schemeClr val="dk1"/>
                </a:solidFill>
              </a:rPr>
              <a:t>subejercicio de recursos</a:t>
            </a:r>
            <a:r>
              <a:rPr lang="es" sz="2800">
                <a:solidFill>
                  <a:schemeClr val="dk1"/>
                </a:solidFill>
              </a:rPr>
              <a:t> (fondos para educación temprana en Buenos Aires subejercidos, a pesar de demanda insatisfecha).</a:t>
            </a:r>
            <a:endParaRPr sz="2800">
              <a:solidFill>
                <a:schemeClr val="dk1"/>
              </a:solidFill>
            </a:endParaRPr>
          </a:p>
          <a:p>
            <a:pPr marL="0" marR="0" lvl="0" indent="0" algn="l" rtl="0">
              <a:lnSpc>
                <a:spcPct val="100000"/>
              </a:lnSpc>
              <a:spcBef>
                <a:spcPts val="0"/>
              </a:spcBef>
              <a:spcAft>
                <a:spcPts val="0"/>
              </a:spcAft>
              <a:buNone/>
            </a:pPr>
            <a:endParaRPr sz="280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Shape 189"/>
        <p:cNvGrpSpPr/>
        <p:nvPr/>
      </p:nvGrpSpPr>
      <p:grpSpPr>
        <a:xfrm>
          <a:off x="0" y="0"/>
          <a:ext cx="0" cy="0"/>
          <a:chOff x="0" y="0"/>
          <a:chExt cx="0" cy="0"/>
        </a:xfrm>
      </p:grpSpPr>
      <p:sp>
        <p:nvSpPr>
          <p:cNvPr id="190" name="Google Shape;190;p37"/>
          <p:cNvSpPr txBox="1"/>
          <p:nvPr/>
        </p:nvSpPr>
        <p:spPr>
          <a:xfrm>
            <a:off x="359550" y="432840"/>
            <a:ext cx="8424900" cy="85593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la </a:t>
            </a:r>
            <a:r>
              <a:rPr lang="es" sz="2800" b="1" i="0" u="none">
                <a:latin typeface="Arial"/>
                <a:ea typeface="Arial"/>
                <a:cs typeface="Arial"/>
                <a:sym typeface="Arial"/>
              </a:rPr>
              <a:t>realización progresiva y no regresión</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marR="0" lvl="0" indent="0" algn="l" rtl="0">
              <a:lnSpc>
                <a:spcPct val="90000"/>
              </a:lnSpc>
              <a:spcBef>
                <a:spcPts val="0"/>
              </a:spcBef>
              <a:spcAft>
                <a:spcPts val="0"/>
              </a:spcAft>
              <a:buNone/>
            </a:pPr>
            <a:r>
              <a:rPr lang="es" sz="2800" b="0" i="0" u="none" strike="noStrike" cap="none">
                <a:latin typeface="Arial"/>
                <a:ea typeface="Arial"/>
                <a:cs typeface="Arial"/>
                <a:sym typeface="Arial"/>
              </a:rPr>
              <a:t>La </a:t>
            </a:r>
            <a:r>
              <a:rPr lang="es" sz="2800" b="0" i="0" u="sng" strike="noStrike" cap="none">
                <a:latin typeface="Arial"/>
                <a:ea typeface="Arial"/>
                <a:cs typeface="Arial"/>
                <a:sym typeface="Arial"/>
              </a:rPr>
              <a:t>reasignación de recursos entre secretarías u objetos del gasto</a:t>
            </a:r>
            <a:r>
              <a:rPr lang="es" sz="2800" b="0" i="0" u="none" strike="noStrike" cap="none">
                <a:latin typeface="Arial"/>
                <a:ea typeface="Arial"/>
                <a:cs typeface="Arial"/>
                <a:sym typeface="Arial"/>
              </a:rPr>
              <a:t>, el presupuesto mexicano es reasignado entre 20 y 25% entre el aprobado y el ejercido).</a:t>
            </a: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
        <p:nvSpPr>
          <p:cNvPr id="191" name="Google Shape;191;p37"/>
          <p:cNvSpPr txBox="1"/>
          <p:nvPr/>
        </p:nvSpPr>
        <p:spPr>
          <a:xfrm>
            <a:off x="539700" y="282524"/>
            <a:ext cx="8064600" cy="8415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Shape 195"/>
        <p:cNvGrpSpPr/>
        <p:nvPr/>
      </p:nvGrpSpPr>
      <p:grpSpPr>
        <a:xfrm>
          <a:off x="0" y="0"/>
          <a:ext cx="0" cy="0"/>
          <a:chOff x="0" y="0"/>
          <a:chExt cx="0" cy="0"/>
        </a:xfrm>
      </p:grpSpPr>
      <p:sp>
        <p:nvSpPr>
          <p:cNvPr id="196" name="Google Shape;196;p38"/>
          <p:cNvSpPr txBox="1"/>
          <p:nvPr/>
        </p:nvSpPr>
        <p:spPr>
          <a:xfrm>
            <a:off x="359550" y="432840"/>
            <a:ext cx="8424900" cy="85593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la </a:t>
            </a:r>
            <a:r>
              <a:rPr lang="es" sz="2800" b="1" i="0" u="none">
                <a:latin typeface="Arial"/>
                <a:ea typeface="Arial"/>
                <a:cs typeface="Arial"/>
                <a:sym typeface="Arial"/>
              </a:rPr>
              <a:t>realización progresiva y no regresión</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marR="0" lvl="0" indent="0" algn="l" rtl="0">
              <a:lnSpc>
                <a:spcPct val="90000"/>
              </a:lnSpc>
              <a:spcBef>
                <a:spcPts val="0"/>
              </a:spcBef>
              <a:spcAft>
                <a:spcPts val="0"/>
              </a:spcAft>
              <a:buNone/>
            </a:pPr>
            <a:r>
              <a:rPr lang="es" sz="2800" b="0" i="0" u="none" strike="noStrike" cap="none">
                <a:latin typeface="Arial"/>
                <a:ea typeface="Arial"/>
                <a:cs typeface="Arial"/>
                <a:sym typeface="Arial"/>
              </a:rPr>
              <a:t>La </a:t>
            </a:r>
            <a:r>
              <a:rPr lang="es" sz="2800" b="0" i="0" u="sng" strike="noStrike" cap="none">
                <a:latin typeface="Arial"/>
                <a:ea typeface="Arial"/>
                <a:cs typeface="Arial"/>
                <a:sym typeface="Arial"/>
              </a:rPr>
              <a:t>asignación de recursos a un programa y la inflación</a:t>
            </a:r>
            <a:r>
              <a:rPr lang="es" sz="2800" b="0" i="0" u="none" strike="noStrike" cap="none">
                <a:latin typeface="Arial"/>
                <a:ea typeface="Arial"/>
                <a:cs typeface="Arial"/>
                <a:sym typeface="Arial"/>
              </a:rPr>
              <a:t> (aporte monetario para familias en pobreza en Sudáfrica permanece inalterado, a pesar de la inflación).</a:t>
            </a: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
        <p:nvSpPr>
          <p:cNvPr id="197" name="Google Shape;197;p38"/>
          <p:cNvSpPr txBox="1"/>
          <p:nvPr/>
        </p:nvSpPr>
        <p:spPr>
          <a:xfrm>
            <a:off x="539700" y="282524"/>
            <a:ext cx="8064600" cy="8415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Shape 201"/>
        <p:cNvGrpSpPr/>
        <p:nvPr/>
      </p:nvGrpSpPr>
      <p:grpSpPr>
        <a:xfrm>
          <a:off x="0" y="0"/>
          <a:ext cx="0" cy="0"/>
          <a:chOff x="0" y="0"/>
          <a:chExt cx="0" cy="0"/>
        </a:xfrm>
      </p:grpSpPr>
      <p:sp>
        <p:nvSpPr>
          <p:cNvPr id="202" name="Google Shape;202;p39"/>
          <p:cNvSpPr txBox="1"/>
          <p:nvPr/>
        </p:nvSpPr>
        <p:spPr>
          <a:xfrm>
            <a:off x="359550" y="432840"/>
            <a:ext cx="8424900" cy="85593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la </a:t>
            </a:r>
            <a:r>
              <a:rPr lang="es" sz="2800" b="1" i="0" u="none">
                <a:latin typeface="Arial"/>
                <a:ea typeface="Arial"/>
                <a:cs typeface="Arial"/>
                <a:sym typeface="Arial"/>
              </a:rPr>
              <a:t>realización progresiva y no regresión</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marR="0" lvl="0" indent="0" algn="l" rtl="0">
              <a:lnSpc>
                <a:spcPct val="90000"/>
              </a:lnSpc>
              <a:spcBef>
                <a:spcPts val="0"/>
              </a:spcBef>
              <a:spcAft>
                <a:spcPts val="0"/>
              </a:spcAft>
              <a:buNone/>
            </a:pPr>
            <a:r>
              <a:rPr lang="es" sz="2800" b="0" i="0" u="none" strike="noStrike" cap="none">
                <a:latin typeface="Arial"/>
                <a:ea typeface="Arial"/>
                <a:cs typeface="Arial"/>
                <a:sym typeface="Arial"/>
              </a:rPr>
              <a:t>La </a:t>
            </a:r>
            <a:r>
              <a:rPr lang="es" sz="2800" b="0" i="0" u="sng" strike="noStrike" cap="none">
                <a:latin typeface="Arial"/>
                <a:ea typeface="Arial"/>
                <a:cs typeface="Arial"/>
                <a:sym typeface="Arial"/>
              </a:rPr>
              <a:t>reducción de recursos a un programa o sector relevante para la realización de DESC </a:t>
            </a:r>
            <a:r>
              <a:rPr lang="es" sz="2800" b="0" i="0" u="none" strike="noStrike" cap="none">
                <a:latin typeface="Arial"/>
                <a:ea typeface="Arial"/>
                <a:cs typeface="Arial"/>
                <a:sym typeface="Arial"/>
              </a:rPr>
              <a:t>(reducción de recursos a salud 2.5% inferior entre 2015 y 2016 en México).</a:t>
            </a: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
        <p:nvSpPr>
          <p:cNvPr id="203" name="Google Shape;203;p39"/>
          <p:cNvSpPr txBox="1"/>
          <p:nvPr/>
        </p:nvSpPr>
        <p:spPr>
          <a:xfrm>
            <a:off x="539700" y="282524"/>
            <a:ext cx="8064600" cy="8415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Shape 207"/>
        <p:cNvGrpSpPr/>
        <p:nvPr/>
      </p:nvGrpSpPr>
      <p:grpSpPr>
        <a:xfrm>
          <a:off x="0" y="0"/>
          <a:ext cx="0" cy="0"/>
          <a:chOff x="0" y="0"/>
          <a:chExt cx="0" cy="0"/>
        </a:xfrm>
      </p:grpSpPr>
      <p:sp>
        <p:nvSpPr>
          <p:cNvPr id="208" name="Google Shape;208;p40"/>
          <p:cNvSpPr txBox="1"/>
          <p:nvPr/>
        </p:nvSpPr>
        <p:spPr>
          <a:xfrm>
            <a:off x="539700" y="337557"/>
            <a:ext cx="8064600" cy="816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a:p>
        </p:txBody>
      </p:sp>
      <p:sp>
        <p:nvSpPr>
          <p:cNvPr id="209" name="Google Shape;209;p40"/>
          <p:cNvSpPr txBox="1"/>
          <p:nvPr/>
        </p:nvSpPr>
        <p:spPr>
          <a:xfrm>
            <a:off x="359550" y="1236465"/>
            <a:ext cx="8424900" cy="80607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la </a:t>
            </a:r>
            <a:r>
              <a:rPr lang="es" sz="2800" b="1" i="0" u="none">
                <a:latin typeface="Arial"/>
                <a:ea typeface="Arial"/>
                <a:cs typeface="Arial"/>
                <a:sym typeface="Arial"/>
              </a:rPr>
              <a:t>obligación de no discriminación</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marR="0" lvl="0" indent="0" algn="l" rtl="0">
              <a:lnSpc>
                <a:spcPct val="90000"/>
              </a:lnSpc>
              <a:spcBef>
                <a:spcPts val="0"/>
              </a:spcBef>
              <a:spcAft>
                <a:spcPts val="0"/>
              </a:spcAft>
              <a:buNone/>
            </a:pPr>
            <a:r>
              <a:rPr lang="es" sz="2800" b="0" i="0" u="none" strike="noStrike" cap="none">
                <a:latin typeface="Arial"/>
                <a:ea typeface="Arial"/>
                <a:cs typeface="Arial"/>
                <a:sym typeface="Arial"/>
              </a:rPr>
              <a:t>La </a:t>
            </a:r>
            <a:r>
              <a:rPr lang="es" sz="2800" b="0" i="0" u="sng" strike="noStrike" cap="none">
                <a:latin typeface="Arial"/>
                <a:ea typeface="Arial"/>
                <a:cs typeface="Arial"/>
                <a:sym typeface="Arial"/>
              </a:rPr>
              <a:t>distribución de recursos entre áreas geográficas</a:t>
            </a:r>
            <a:r>
              <a:rPr lang="es" sz="2800" b="0" i="0" u="none" strike="noStrike" cap="none">
                <a:latin typeface="Arial"/>
                <a:ea typeface="Arial"/>
                <a:cs typeface="Arial"/>
                <a:sym typeface="Arial"/>
              </a:rPr>
              <a:t> (tendencia a asignar mayores recursos a áreas con mayores niveles e indicadores de desarrollo—Guatemala).</a:t>
            </a: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r>
              <a:rPr lang="es" sz="2800" b="1" i="0" u="none">
                <a:latin typeface="Arial"/>
                <a:ea typeface="Arial"/>
                <a:cs typeface="Arial"/>
                <a:sym typeface="Arial"/>
              </a:rPr>
              <a:t> </a:t>
            </a: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1371600" marR="0" lvl="0" indent="0" algn="l" rtl="0">
              <a:lnSpc>
                <a:spcPct val="100000"/>
              </a:lnSpc>
              <a:spcBef>
                <a:spcPts val="0"/>
              </a:spcBef>
              <a:spcAft>
                <a:spcPts val="0"/>
              </a:spcAft>
              <a:buNone/>
            </a:pPr>
            <a:endParaRPr sz="2800"/>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Shape 213"/>
        <p:cNvGrpSpPr/>
        <p:nvPr/>
      </p:nvGrpSpPr>
      <p:grpSpPr>
        <a:xfrm>
          <a:off x="0" y="0"/>
          <a:ext cx="0" cy="0"/>
          <a:chOff x="0" y="0"/>
          <a:chExt cx="0" cy="0"/>
        </a:xfrm>
      </p:grpSpPr>
      <p:sp>
        <p:nvSpPr>
          <p:cNvPr id="214" name="Google Shape;214;p41"/>
          <p:cNvSpPr txBox="1"/>
          <p:nvPr/>
        </p:nvSpPr>
        <p:spPr>
          <a:xfrm>
            <a:off x="539700" y="337557"/>
            <a:ext cx="8064600" cy="816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a:p>
        </p:txBody>
      </p:sp>
      <p:sp>
        <p:nvSpPr>
          <p:cNvPr id="215" name="Google Shape;215;p41"/>
          <p:cNvSpPr txBox="1"/>
          <p:nvPr/>
        </p:nvSpPr>
        <p:spPr>
          <a:xfrm>
            <a:off x="359550" y="1236465"/>
            <a:ext cx="8424900" cy="80607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la </a:t>
            </a:r>
            <a:r>
              <a:rPr lang="es" sz="2800" b="1" i="0" u="none">
                <a:latin typeface="Arial"/>
                <a:ea typeface="Arial"/>
                <a:cs typeface="Arial"/>
                <a:sym typeface="Arial"/>
              </a:rPr>
              <a:t>obligación de no discriminación</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lvl="0" indent="0" rtl="0">
              <a:lnSpc>
                <a:spcPct val="90000"/>
              </a:lnSpc>
              <a:spcBef>
                <a:spcPts val="0"/>
              </a:spcBef>
              <a:spcAft>
                <a:spcPts val="0"/>
              </a:spcAft>
              <a:buClr>
                <a:schemeClr val="dk1"/>
              </a:buClr>
              <a:buSzPts val="1100"/>
              <a:buFont typeface="Arial"/>
              <a:buNone/>
            </a:pPr>
            <a:r>
              <a:rPr lang="es" sz="2800">
                <a:solidFill>
                  <a:schemeClr val="dk1"/>
                </a:solidFill>
              </a:rPr>
              <a:t>Las fórmulas utilizadas para asignar recursos a distintas zonas (fórmulas que privilegian capacidad instalada, en vez de atender brechas en los servicios).</a:t>
            </a:r>
            <a:endParaRPr sz="2800">
              <a:solidFill>
                <a:schemeClr val="dk1"/>
              </a:solidFill>
            </a:endParaRPr>
          </a:p>
          <a:p>
            <a:pPr marL="0" marR="0" lvl="0" indent="0" algn="l" rtl="0">
              <a:lnSpc>
                <a:spcPct val="100000"/>
              </a:lnSpc>
              <a:spcBef>
                <a:spcPts val="0"/>
              </a:spcBef>
              <a:spcAft>
                <a:spcPts val="0"/>
              </a:spcAft>
              <a:buNone/>
            </a:pP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r>
              <a:rPr lang="es" sz="2800" b="1" i="0" u="none">
                <a:latin typeface="Arial"/>
                <a:ea typeface="Arial"/>
                <a:cs typeface="Arial"/>
                <a:sym typeface="Arial"/>
              </a:rPr>
              <a:t> </a:t>
            </a:r>
            <a:endParaRPr sz="2800"/>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1371600" marR="0" lvl="0" indent="0" algn="l" rtl="0">
              <a:lnSpc>
                <a:spcPct val="100000"/>
              </a:lnSpc>
              <a:spcBef>
                <a:spcPts val="0"/>
              </a:spcBef>
              <a:spcAft>
                <a:spcPts val="0"/>
              </a:spcAft>
              <a:buNone/>
            </a:pPr>
            <a:endParaRPr sz="2800"/>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0"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Shape 219"/>
        <p:cNvGrpSpPr/>
        <p:nvPr/>
      </p:nvGrpSpPr>
      <p:grpSpPr>
        <a:xfrm>
          <a:off x="0" y="0"/>
          <a:ext cx="0" cy="0"/>
          <a:chOff x="0" y="0"/>
          <a:chExt cx="0" cy="0"/>
        </a:xfrm>
      </p:grpSpPr>
      <p:sp>
        <p:nvSpPr>
          <p:cNvPr id="220" name="Google Shape;220;p42"/>
          <p:cNvSpPr txBox="1"/>
          <p:nvPr/>
        </p:nvSpPr>
        <p:spPr>
          <a:xfrm>
            <a:off x="539700" y="337557"/>
            <a:ext cx="8064600" cy="816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2800"/>
              <a:buFont typeface="Arial"/>
              <a:buNone/>
            </a:pPr>
            <a:r>
              <a:rPr lang="es" sz="2800" b="1" i="0" u="none">
                <a:latin typeface="Arial"/>
                <a:ea typeface="Arial"/>
                <a:cs typeface="Arial"/>
                <a:sym typeface="Arial"/>
              </a:rPr>
              <a:t>¿Cómo evaluar el cumplimiento con estas obligaciones en la práctica?</a:t>
            </a:r>
            <a:endParaRPr/>
          </a:p>
        </p:txBody>
      </p:sp>
      <p:sp>
        <p:nvSpPr>
          <p:cNvPr id="221" name="Google Shape;221;p42"/>
          <p:cNvSpPr txBox="1"/>
          <p:nvPr/>
        </p:nvSpPr>
        <p:spPr>
          <a:xfrm>
            <a:off x="359550" y="1236465"/>
            <a:ext cx="8424900" cy="8060700"/>
          </a:xfrm>
          <a:prstGeom prst="rect">
            <a:avLst/>
          </a:prstGeom>
          <a:noFill/>
          <a:ln>
            <a:noFill/>
          </a:ln>
        </p:spPr>
        <p:txBody>
          <a:bodyPr spcFirstLastPara="1" wrap="square" lIns="91425" tIns="45700" rIns="91425" bIns="45700" anchor="t" anchorCtr="0">
            <a:noAutofit/>
          </a:bodyPr>
          <a:lstStyle/>
          <a:p>
            <a:pPr marL="174625" marR="0" lvl="0" indent="-22225" algn="l" rtl="0">
              <a:lnSpc>
                <a:spcPct val="100000"/>
              </a:lnSpc>
              <a:spcBef>
                <a:spcPts val="0"/>
              </a:spcBef>
              <a:spcAft>
                <a:spcPts val="0"/>
              </a:spcAft>
              <a:buClr>
                <a:schemeClr val="dk1"/>
              </a:buClr>
              <a:buSzPts val="2400"/>
              <a:buFont typeface="Arial"/>
              <a:buNone/>
            </a:pPr>
            <a:endParaRPr sz="2400" b="1" i="0" u="none">
              <a:solidFill>
                <a:srgbClr val="333399"/>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Relación entre la </a:t>
            </a:r>
            <a:r>
              <a:rPr lang="es" sz="2800" b="1" i="0" u="none">
                <a:latin typeface="Arial"/>
                <a:ea typeface="Arial"/>
                <a:cs typeface="Arial"/>
                <a:sym typeface="Arial"/>
              </a:rPr>
              <a:t>obligación de no discriminación</a:t>
            </a:r>
            <a:r>
              <a:rPr lang="es" sz="2800" b="0" i="0" u="none">
                <a:latin typeface="Arial"/>
                <a:ea typeface="Arial"/>
                <a:cs typeface="Arial"/>
                <a:sym typeface="Arial"/>
              </a:rPr>
              <a:t> y: </a:t>
            </a:r>
            <a:endParaRPr sz="2800"/>
          </a:p>
          <a:p>
            <a:pPr marL="0" marR="0" lvl="0" indent="0" algn="l" rtl="0">
              <a:lnSpc>
                <a:spcPct val="90000"/>
              </a:lnSpc>
              <a:spcBef>
                <a:spcPts val="0"/>
              </a:spcBef>
              <a:spcAft>
                <a:spcPts val="0"/>
              </a:spcAft>
              <a:buNone/>
            </a:pPr>
            <a:endParaRPr sz="2800" b="0" i="0" u="none">
              <a:latin typeface="Arial"/>
              <a:ea typeface="Arial"/>
              <a:cs typeface="Arial"/>
              <a:sym typeface="Arial"/>
            </a:endParaRPr>
          </a:p>
          <a:p>
            <a:pPr marL="457200" lvl="0" indent="0" rtl="0">
              <a:lnSpc>
                <a:spcPct val="90000"/>
              </a:lnSpc>
              <a:spcBef>
                <a:spcPts val="0"/>
              </a:spcBef>
              <a:spcAft>
                <a:spcPts val="0"/>
              </a:spcAft>
              <a:buNone/>
            </a:pPr>
            <a:r>
              <a:rPr lang="es" sz="2800">
                <a:solidFill>
                  <a:schemeClr val="dk1"/>
                </a:solidFill>
              </a:rPr>
              <a:t>El ejercicio de recursos en programas focalizados o etiquetados (falla en ejercer gastos etiquetados para indígenas, mujeres, dalits en la India, etc.).</a:t>
            </a:r>
            <a:endParaRPr sz="2800">
              <a:solidFill>
                <a:schemeClr val="dk1"/>
              </a:solidFill>
            </a:endParaRPr>
          </a:p>
          <a:p>
            <a:pPr marL="0" lvl="0" indent="0" rtl="0">
              <a:lnSpc>
                <a:spcPct val="90000"/>
              </a:lnSpc>
              <a:spcBef>
                <a:spcPts val="0"/>
              </a:spcBef>
              <a:spcAft>
                <a:spcPts val="0"/>
              </a:spcAft>
              <a:buNone/>
            </a:pPr>
            <a:endParaRPr sz="2800">
              <a:solidFill>
                <a:schemeClr val="dk1"/>
              </a:solidFill>
            </a:endParaRPr>
          </a:p>
          <a:p>
            <a:pPr marL="0" marR="0" lvl="0" indent="0" algn="l" rtl="0">
              <a:lnSpc>
                <a:spcPct val="100000"/>
              </a:lnSpc>
              <a:spcBef>
                <a:spcPts val="0"/>
              </a:spcBef>
              <a:spcAft>
                <a:spcPts val="0"/>
              </a:spcAft>
              <a:buNone/>
            </a:pPr>
            <a:endParaRPr sz="2800" b="1" i="0" u="non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7"/>
          <p:cNvSpPr txBox="1">
            <a:spLocks noGrp="1"/>
          </p:cNvSpPr>
          <p:nvPr>
            <p:ph type="title"/>
          </p:nvPr>
        </p:nvSpPr>
        <p:spPr>
          <a:xfrm>
            <a:off x="311700" y="1402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b="1"/>
              <a:t>Políticas públicas y derechos humanos</a:t>
            </a:r>
            <a:endParaRPr b="1"/>
          </a:p>
        </p:txBody>
      </p:sp>
      <p:sp>
        <p:nvSpPr>
          <p:cNvPr id="71" name="Google Shape;71;p17"/>
          <p:cNvSpPr txBox="1">
            <a:spLocks noGrp="1"/>
          </p:cNvSpPr>
          <p:nvPr>
            <p:ph type="body" idx="1"/>
          </p:nvPr>
        </p:nvSpPr>
        <p:spPr>
          <a:xfrm>
            <a:off x="311700" y="695275"/>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endParaRPr sz="900">
              <a:solidFill>
                <a:schemeClr val="dk1"/>
              </a:solidFill>
            </a:endParaRPr>
          </a:p>
          <a:p>
            <a:pPr marL="0" lvl="0" indent="0" rtl="0">
              <a:lnSpc>
                <a:spcPct val="100000"/>
              </a:lnSpc>
              <a:spcBef>
                <a:spcPts val="0"/>
              </a:spcBef>
              <a:spcAft>
                <a:spcPts val="0"/>
              </a:spcAft>
              <a:buNone/>
            </a:pPr>
            <a:endParaRPr sz="900">
              <a:solidFill>
                <a:schemeClr val="dk1"/>
              </a:solidFill>
              <a:latin typeface="Times New Roman"/>
              <a:ea typeface="Times New Roman"/>
              <a:cs typeface="Times New Roman"/>
              <a:sym typeface="Times New Roman"/>
            </a:endParaRPr>
          </a:p>
          <a:p>
            <a:pPr marL="457200" lvl="0" indent="0" algn="ctr" rtl="0">
              <a:lnSpc>
                <a:spcPct val="100000"/>
              </a:lnSpc>
              <a:spcBef>
                <a:spcPts val="0"/>
              </a:spcBef>
              <a:spcAft>
                <a:spcPts val="0"/>
              </a:spcAft>
              <a:buNone/>
            </a:pPr>
            <a:endParaRPr sz="2800">
              <a:solidFill>
                <a:schemeClr val="dk1"/>
              </a:solidFill>
            </a:endParaRPr>
          </a:p>
          <a:p>
            <a:pPr marL="457200" lvl="0" indent="-406400" algn="just" rtl="0">
              <a:lnSpc>
                <a:spcPct val="100000"/>
              </a:lnSpc>
              <a:spcBef>
                <a:spcPts val="0"/>
              </a:spcBef>
              <a:spcAft>
                <a:spcPts val="0"/>
              </a:spcAft>
              <a:buClr>
                <a:schemeClr val="dk1"/>
              </a:buClr>
              <a:buSzPts val="2800"/>
              <a:buAutoNum type="arabicPeriod" startAt="3"/>
            </a:pPr>
            <a:r>
              <a:rPr lang="es" sz="2800">
                <a:solidFill>
                  <a:schemeClr val="dk1"/>
                </a:solidFill>
              </a:rPr>
              <a:t>Contrastar  las  obligaciones,  elementos  y  principios  de  aplicación  del  derecho  específico  con  el  diseño  de la política o programa  público.</a:t>
            </a:r>
            <a:endParaRPr sz="2800">
              <a:solidFill>
                <a:schemeClr val="dk1"/>
              </a:solidFill>
            </a:endParaRPr>
          </a:p>
          <a:p>
            <a:pPr marL="0" lvl="0" indent="0" algn="just" rtl="0">
              <a:lnSpc>
                <a:spcPct val="100000"/>
              </a:lnSpc>
              <a:spcBef>
                <a:spcPts val="0"/>
              </a:spcBef>
              <a:spcAft>
                <a:spcPts val="0"/>
              </a:spcAft>
              <a:buNone/>
            </a:pPr>
            <a:endParaRPr sz="2800">
              <a:solidFill>
                <a:schemeClr val="dk1"/>
              </a:solidFill>
            </a:endParaRPr>
          </a:p>
          <a:p>
            <a:pPr marL="457200" lvl="0" indent="-406400" algn="just" rtl="0">
              <a:lnSpc>
                <a:spcPct val="100000"/>
              </a:lnSpc>
              <a:spcBef>
                <a:spcPts val="0"/>
              </a:spcBef>
              <a:spcAft>
                <a:spcPts val="0"/>
              </a:spcAft>
              <a:buClr>
                <a:schemeClr val="dk1"/>
              </a:buClr>
              <a:buSzPts val="2800"/>
              <a:buAutoNum type="arabicPeriod" startAt="3"/>
            </a:pPr>
            <a:r>
              <a:rPr lang="es" sz="2800">
                <a:solidFill>
                  <a:schemeClr val="dk1"/>
                </a:solidFill>
              </a:rPr>
              <a:t>Analizar cuáles  son  las  áreas  del  gobierno  responsables  de  cumplir  con  las  obligaciones  de  los  derechos  que  se  han  desempacado.</a:t>
            </a:r>
            <a:endParaRPr sz="2800">
              <a:solidFill>
                <a:schemeClr val="dk1"/>
              </a:solidFill>
            </a:endParaRPr>
          </a:p>
          <a:p>
            <a:pPr marL="0" lvl="0" indent="0" algn="ctr" rtl="0">
              <a:lnSpc>
                <a:spcPct val="100000"/>
              </a:lnSpc>
              <a:spcBef>
                <a:spcPts val="0"/>
              </a:spcBef>
              <a:spcAft>
                <a:spcPts val="0"/>
              </a:spcAft>
              <a:buNone/>
            </a:pPr>
            <a:endParaRPr sz="2800">
              <a:solidFill>
                <a:schemeClr val="dk1"/>
              </a:solidFill>
            </a:endParaRPr>
          </a:p>
          <a:p>
            <a:pPr marL="0" lvl="0" indent="0" rtl="0">
              <a:spcBef>
                <a:spcPts val="0"/>
              </a:spcBef>
              <a:spcAft>
                <a:spcPts val="1600"/>
              </a:spcAft>
              <a:buNone/>
            </a:pP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8"/>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es" b="1"/>
              <a:t>Políticas públicas y derechos humanos</a:t>
            </a:r>
            <a:endParaRPr b="1"/>
          </a:p>
        </p:txBody>
      </p:sp>
      <p:sp>
        <p:nvSpPr>
          <p:cNvPr id="77" name="Google Shape;77;p18" title="4"/>
          <p:cNvSpPr txBox="1">
            <a:spLocks noGrp="1"/>
          </p:cNvSpPr>
          <p:nvPr>
            <p:ph type="body" idx="1"/>
          </p:nvPr>
        </p:nvSpPr>
        <p:spPr>
          <a:xfrm>
            <a:off x="311700" y="558750"/>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endParaRPr sz="900">
              <a:solidFill>
                <a:schemeClr val="dk1"/>
              </a:solidFill>
            </a:endParaRPr>
          </a:p>
          <a:p>
            <a:pPr marL="0" lvl="0" indent="0" rtl="0">
              <a:lnSpc>
                <a:spcPct val="100000"/>
              </a:lnSpc>
              <a:spcBef>
                <a:spcPts val="0"/>
              </a:spcBef>
              <a:spcAft>
                <a:spcPts val="0"/>
              </a:spcAft>
              <a:buNone/>
            </a:pPr>
            <a:endParaRPr sz="900">
              <a:solidFill>
                <a:schemeClr val="dk1"/>
              </a:solidFill>
              <a:latin typeface="Times New Roman"/>
              <a:ea typeface="Times New Roman"/>
              <a:cs typeface="Times New Roman"/>
              <a:sym typeface="Times New Roman"/>
            </a:endParaRPr>
          </a:p>
          <a:p>
            <a:pPr marL="457200" marR="0" lvl="0" indent="0" algn="l" rtl="0">
              <a:lnSpc>
                <a:spcPct val="100000"/>
              </a:lnSpc>
              <a:spcBef>
                <a:spcPts val="0"/>
              </a:spcBef>
              <a:spcAft>
                <a:spcPts val="0"/>
              </a:spcAft>
              <a:buNone/>
            </a:pPr>
            <a:endParaRPr sz="2800">
              <a:solidFill>
                <a:schemeClr val="dk1"/>
              </a:solidFill>
            </a:endParaRPr>
          </a:p>
          <a:p>
            <a:pPr marL="457200" marR="0" lvl="0" indent="-406400" algn="just" rtl="0">
              <a:lnSpc>
                <a:spcPct val="100000"/>
              </a:lnSpc>
              <a:spcBef>
                <a:spcPts val="0"/>
              </a:spcBef>
              <a:spcAft>
                <a:spcPts val="0"/>
              </a:spcAft>
              <a:buClr>
                <a:schemeClr val="dk1"/>
              </a:buClr>
              <a:buSzPts val="2800"/>
              <a:buAutoNum type="arabicPeriod" startAt="5"/>
            </a:pPr>
            <a:r>
              <a:rPr lang="es" sz="2800">
                <a:solidFill>
                  <a:schemeClr val="dk1"/>
                </a:solidFill>
              </a:rPr>
              <a:t>Analizar  las  herramientas  de  diseño  de  los  programas  públicos  para  asegurarse  de  que  incorporen  los  componentes  de  derechos  humanos.</a:t>
            </a:r>
            <a:endParaRPr sz="2800">
              <a:solidFill>
                <a:schemeClr val="dk1"/>
              </a:solidFill>
            </a:endParaRPr>
          </a:p>
          <a:p>
            <a:pPr marL="457200" marR="0" lvl="0" indent="0" algn="just" rtl="0">
              <a:lnSpc>
                <a:spcPct val="100000"/>
              </a:lnSpc>
              <a:spcBef>
                <a:spcPts val="0"/>
              </a:spcBef>
              <a:spcAft>
                <a:spcPts val="0"/>
              </a:spcAft>
              <a:buNone/>
            </a:pPr>
            <a:endParaRPr sz="2800">
              <a:solidFill>
                <a:schemeClr val="dk1"/>
              </a:solidFill>
            </a:endParaRPr>
          </a:p>
          <a:p>
            <a:pPr marL="457200" marR="0" lvl="0" indent="-406400" algn="just" rtl="0">
              <a:lnSpc>
                <a:spcPct val="100000"/>
              </a:lnSpc>
              <a:spcBef>
                <a:spcPts val="0"/>
              </a:spcBef>
              <a:spcAft>
                <a:spcPts val="0"/>
              </a:spcAft>
              <a:buClr>
                <a:schemeClr val="dk1"/>
              </a:buClr>
              <a:buSzPts val="2800"/>
              <a:buAutoNum type="arabicPeriod" startAt="5"/>
            </a:pPr>
            <a:r>
              <a:rPr lang="es" sz="2800">
                <a:solidFill>
                  <a:schemeClr val="dk1"/>
                </a:solidFill>
              </a:rPr>
              <a:t>Construir  indicadores  que  permitan  evaluar  las  distintas  etapas  de  la  política  pública.</a:t>
            </a:r>
            <a:endParaRPr sz="2800">
              <a:solidFill>
                <a:schemeClr val="dk1"/>
              </a:solidFill>
            </a:endParaRPr>
          </a:p>
          <a:p>
            <a:pPr marL="0" marR="0" lvl="0" indent="0" algn="just" rtl="0">
              <a:lnSpc>
                <a:spcPct val="100000"/>
              </a:lnSpc>
              <a:spcBef>
                <a:spcPts val="0"/>
              </a:spcBef>
              <a:spcAft>
                <a:spcPts val="0"/>
              </a:spcAft>
              <a:buNone/>
            </a:pPr>
            <a:endParaRPr sz="28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9"/>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s" b="1"/>
              <a:t>Derechos humanos y presupuestos públicos</a:t>
            </a:r>
            <a:endParaRPr b="1"/>
          </a:p>
        </p:txBody>
      </p:sp>
      <p:sp>
        <p:nvSpPr>
          <p:cNvPr id="83" name="Google Shape;83;p19" title="4"/>
          <p:cNvSpPr txBox="1">
            <a:spLocks noGrp="1"/>
          </p:cNvSpPr>
          <p:nvPr>
            <p:ph type="body" idx="1"/>
          </p:nvPr>
        </p:nvSpPr>
        <p:spPr>
          <a:xfrm>
            <a:off x="311700" y="558750"/>
            <a:ext cx="8520600" cy="34164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endParaRPr sz="2800">
              <a:solidFill>
                <a:schemeClr val="dk1"/>
              </a:solidFill>
            </a:endParaRPr>
          </a:p>
          <a:p>
            <a:pPr marL="0" marR="0" lvl="0" indent="0" algn="l" rtl="0">
              <a:lnSpc>
                <a:spcPct val="100000"/>
              </a:lnSpc>
              <a:spcBef>
                <a:spcPts val="0"/>
              </a:spcBef>
              <a:spcAft>
                <a:spcPts val="0"/>
              </a:spcAft>
              <a:buNone/>
            </a:pPr>
            <a:r>
              <a:rPr lang="es" sz="2800">
                <a:solidFill>
                  <a:schemeClr val="dk1"/>
                </a:solidFill>
              </a:rPr>
              <a:t>El presupuesto público:</a:t>
            </a:r>
            <a:endParaRPr sz="2800">
              <a:solidFill>
                <a:schemeClr val="dk1"/>
              </a:solidFill>
            </a:endParaRPr>
          </a:p>
          <a:p>
            <a:pPr marL="457200" marR="0" lvl="0" indent="0" algn="l" rtl="0">
              <a:lnSpc>
                <a:spcPct val="100000"/>
              </a:lnSpc>
              <a:spcBef>
                <a:spcPts val="0"/>
              </a:spcBef>
              <a:spcAft>
                <a:spcPts val="0"/>
              </a:spcAft>
              <a:buNone/>
            </a:pPr>
            <a:endParaRPr sz="2800">
              <a:solidFill>
                <a:schemeClr val="dk1"/>
              </a:solidFill>
            </a:endParaRPr>
          </a:p>
          <a:p>
            <a:pPr marL="457200" marR="0" lvl="0" indent="-406400" algn="l" rtl="0">
              <a:lnSpc>
                <a:spcPct val="100000"/>
              </a:lnSpc>
              <a:spcBef>
                <a:spcPts val="0"/>
              </a:spcBef>
              <a:spcAft>
                <a:spcPts val="0"/>
              </a:spcAft>
              <a:buClr>
                <a:schemeClr val="dk1"/>
              </a:buClr>
              <a:buSzPts val="2800"/>
              <a:buChar char="●"/>
            </a:pPr>
            <a:r>
              <a:rPr lang="es" sz="2800">
                <a:solidFill>
                  <a:schemeClr val="dk1"/>
                </a:solidFill>
              </a:rPr>
              <a:t>Es uno de los instrumentos de política más amplio y comprensivo del gobierno, porque abarca toda la acción pública.</a:t>
            </a:r>
            <a:endParaRPr sz="2800">
              <a:solidFill>
                <a:schemeClr val="dk1"/>
              </a:solidFill>
            </a:endParaRPr>
          </a:p>
          <a:p>
            <a:pPr marL="457200" marR="0" lvl="0" indent="0" algn="l" rtl="0">
              <a:lnSpc>
                <a:spcPct val="100000"/>
              </a:lnSpc>
              <a:spcBef>
                <a:spcPts val="0"/>
              </a:spcBef>
              <a:spcAft>
                <a:spcPts val="0"/>
              </a:spcAft>
              <a:buNone/>
            </a:pPr>
            <a:endParaRPr sz="2800">
              <a:solidFill>
                <a:schemeClr val="dk1"/>
              </a:solidFill>
            </a:endParaRPr>
          </a:p>
          <a:p>
            <a:pPr marL="457200" marR="0" lvl="0" indent="-406400" algn="l" rtl="0">
              <a:lnSpc>
                <a:spcPct val="100000"/>
              </a:lnSpc>
              <a:spcBef>
                <a:spcPts val="0"/>
              </a:spcBef>
              <a:spcAft>
                <a:spcPts val="0"/>
              </a:spcAft>
              <a:buClr>
                <a:schemeClr val="dk1"/>
              </a:buClr>
              <a:buSzPts val="2800"/>
              <a:buChar char="●"/>
            </a:pPr>
            <a:r>
              <a:rPr lang="es" sz="2800">
                <a:solidFill>
                  <a:schemeClr val="dk1"/>
                </a:solidFill>
              </a:rPr>
              <a:t>Nos ofrece una imagen real de las prioridades del gobierno, más allá del discurso;</a:t>
            </a:r>
            <a:br>
              <a:rPr lang="es" sz="2800">
                <a:solidFill>
                  <a:schemeClr val="dk1"/>
                </a:solidFill>
              </a:rPr>
            </a:br>
            <a:endParaRPr sz="28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20"/>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s" b="1"/>
              <a:t>Derechos humanos y presupuestos públicos</a:t>
            </a:r>
            <a:endParaRPr b="1"/>
          </a:p>
        </p:txBody>
      </p:sp>
      <p:sp>
        <p:nvSpPr>
          <p:cNvPr id="89" name="Google Shape;89;p20" title="4"/>
          <p:cNvSpPr txBox="1">
            <a:spLocks noGrp="1"/>
          </p:cNvSpPr>
          <p:nvPr>
            <p:ph type="body" idx="1"/>
          </p:nvPr>
        </p:nvSpPr>
        <p:spPr>
          <a:xfrm>
            <a:off x="311700" y="558750"/>
            <a:ext cx="8520600" cy="34164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endParaRPr sz="2800">
              <a:solidFill>
                <a:schemeClr val="dk1"/>
              </a:solidFill>
            </a:endParaRPr>
          </a:p>
          <a:p>
            <a:pPr marL="0" marR="0" lvl="0" indent="0" algn="l" rtl="0">
              <a:lnSpc>
                <a:spcPct val="100000"/>
              </a:lnSpc>
              <a:spcBef>
                <a:spcPts val="0"/>
              </a:spcBef>
              <a:spcAft>
                <a:spcPts val="0"/>
              </a:spcAft>
              <a:buNone/>
            </a:pPr>
            <a:r>
              <a:rPr lang="es" sz="2800">
                <a:solidFill>
                  <a:schemeClr val="dk1"/>
                </a:solidFill>
              </a:rPr>
              <a:t>El presupuesto público:</a:t>
            </a:r>
            <a:endParaRPr sz="2800">
              <a:solidFill>
                <a:schemeClr val="dk1"/>
              </a:solidFill>
            </a:endParaRPr>
          </a:p>
          <a:p>
            <a:pPr marL="457200" marR="0" lvl="0" indent="0" algn="l" rtl="0">
              <a:lnSpc>
                <a:spcPct val="100000"/>
              </a:lnSpc>
              <a:spcBef>
                <a:spcPts val="0"/>
              </a:spcBef>
              <a:spcAft>
                <a:spcPts val="0"/>
              </a:spcAft>
              <a:buNone/>
            </a:pPr>
            <a:endParaRPr sz="2800">
              <a:solidFill>
                <a:schemeClr val="dk1"/>
              </a:solidFill>
            </a:endParaRPr>
          </a:p>
          <a:p>
            <a:pPr marL="457200" lvl="0" indent="-406400" rtl="0">
              <a:lnSpc>
                <a:spcPct val="100000"/>
              </a:lnSpc>
              <a:spcBef>
                <a:spcPts val="0"/>
              </a:spcBef>
              <a:spcAft>
                <a:spcPts val="0"/>
              </a:spcAft>
              <a:buClr>
                <a:schemeClr val="dk1"/>
              </a:buClr>
              <a:buSzPts val="2800"/>
              <a:buChar char="●"/>
            </a:pPr>
            <a:r>
              <a:rPr lang="es" sz="2800">
                <a:solidFill>
                  <a:schemeClr val="dk1"/>
                </a:solidFill>
              </a:rPr>
              <a:t>Afecta la vida de toda la población, pero en especial de quienes viven en situación de vulnerabilidad.</a:t>
            </a:r>
            <a:endParaRPr sz="2800">
              <a:solidFill>
                <a:schemeClr val="dk1"/>
              </a:solidFill>
            </a:endParaRPr>
          </a:p>
          <a:p>
            <a:pPr marL="457200" lvl="0" indent="0" rtl="0">
              <a:lnSpc>
                <a:spcPct val="100000"/>
              </a:lnSpc>
              <a:spcBef>
                <a:spcPts val="0"/>
              </a:spcBef>
              <a:spcAft>
                <a:spcPts val="0"/>
              </a:spcAft>
              <a:buNone/>
            </a:pPr>
            <a:endParaRPr sz="2800">
              <a:solidFill>
                <a:schemeClr val="dk1"/>
              </a:solidFill>
            </a:endParaRPr>
          </a:p>
          <a:p>
            <a:pPr marL="457200" lvl="0" indent="-406400" rtl="0">
              <a:lnSpc>
                <a:spcPct val="100000"/>
              </a:lnSpc>
              <a:spcBef>
                <a:spcPts val="0"/>
              </a:spcBef>
              <a:spcAft>
                <a:spcPts val="0"/>
              </a:spcAft>
              <a:buClr>
                <a:schemeClr val="dk1"/>
              </a:buClr>
              <a:buSzPts val="2800"/>
              <a:buChar char="●"/>
            </a:pPr>
            <a:r>
              <a:rPr lang="es" sz="2800">
                <a:solidFill>
                  <a:schemeClr val="dk1"/>
                </a:solidFill>
              </a:rPr>
              <a:t>Un compromiso gubernamental, marco legal, política pública o programa que carezca de presupuesto, no puede ser instrumentado.</a:t>
            </a:r>
            <a:endParaRPr sz="28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1"/>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s" b="1"/>
              <a:t>Artículo 2 del PIDESC</a:t>
            </a:r>
            <a:br>
              <a:rPr lang="es" b="1"/>
            </a:br>
            <a:endParaRPr b="1"/>
          </a:p>
        </p:txBody>
      </p:sp>
      <p:sp>
        <p:nvSpPr>
          <p:cNvPr id="95" name="Google Shape;95;p21" title="4"/>
          <p:cNvSpPr txBox="1">
            <a:spLocks noGrp="1"/>
          </p:cNvSpPr>
          <p:nvPr>
            <p:ph type="body" idx="1"/>
          </p:nvPr>
        </p:nvSpPr>
        <p:spPr>
          <a:xfrm>
            <a:off x="311700" y="558750"/>
            <a:ext cx="8520600" cy="34164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endParaRPr sz="2800">
              <a:solidFill>
                <a:schemeClr val="dk1"/>
              </a:solidFill>
            </a:endParaRPr>
          </a:p>
          <a:p>
            <a:pPr marL="0" lvl="0" indent="0" rtl="0">
              <a:lnSpc>
                <a:spcPct val="100000"/>
              </a:lnSpc>
              <a:spcBef>
                <a:spcPts val="0"/>
              </a:spcBef>
              <a:spcAft>
                <a:spcPts val="0"/>
              </a:spcAft>
              <a:buNone/>
            </a:pPr>
            <a:r>
              <a:rPr lang="es" sz="2800">
                <a:solidFill>
                  <a:schemeClr val="dk1"/>
                </a:solidFill>
              </a:rPr>
              <a:t>El artículo 2 del PIDESC establece las siguientes obligaciones inmediatas:</a:t>
            </a:r>
            <a:endParaRPr sz="2800">
              <a:solidFill>
                <a:schemeClr val="dk1"/>
              </a:solidFill>
            </a:endParaRPr>
          </a:p>
          <a:p>
            <a:pPr marL="457200" lvl="0" indent="0" rtl="0">
              <a:lnSpc>
                <a:spcPct val="100000"/>
              </a:lnSpc>
              <a:spcBef>
                <a:spcPts val="0"/>
              </a:spcBef>
              <a:spcAft>
                <a:spcPts val="0"/>
              </a:spcAft>
              <a:buNone/>
            </a:pPr>
            <a:endParaRPr sz="2800">
              <a:solidFill>
                <a:schemeClr val="dk1"/>
              </a:solidFill>
            </a:endParaRPr>
          </a:p>
          <a:p>
            <a:pPr marL="457200" lvl="0" indent="-406400" rtl="0">
              <a:lnSpc>
                <a:spcPct val="100000"/>
              </a:lnSpc>
              <a:spcBef>
                <a:spcPts val="0"/>
              </a:spcBef>
              <a:spcAft>
                <a:spcPts val="0"/>
              </a:spcAft>
              <a:buClr>
                <a:schemeClr val="dk1"/>
              </a:buClr>
              <a:buSzPts val="2800"/>
              <a:buChar char="●"/>
            </a:pPr>
            <a:r>
              <a:rPr lang="es" sz="2800">
                <a:solidFill>
                  <a:schemeClr val="dk1"/>
                </a:solidFill>
              </a:rPr>
              <a:t>Máximo uso de recursos disponibles</a:t>
            </a:r>
            <a:endParaRPr sz="2800">
              <a:solidFill>
                <a:schemeClr val="dk1"/>
              </a:solidFill>
            </a:endParaRPr>
          </a:p>
          <a:p>
            <a:pPr marL="457200" lvl="0" indent="0" rtl="0">
              <a:lnSpc>
                <a:spcPct val="100000"/>
              </a:lnSpc>
              <a:spcBef>
                <a:spcPts val="0"/>
              </a:spcBef>
              <a:spcAft>
                <a:spcPts val="0"/>
              </a:spcAft>
              <a:buNone/>
            </a:pPr>
            <a:endParaRPr sz="2800">
              <a:solidFill>
                <a:schemeClr val="dk1"/>
              </a:solidFill>
            </a:endParaRPr>
          </a:p>
          <a:p>
            <a:pPr marL="457200" lvl="0" indent="-406400" rtl="0">
              <a:lnSpc>
                <a:spcPct val="100000"/>
              </a:lnSpc>
              <a:spcBef>
                <a:spcPts val="0"/>
              </a:spcBef>
              <a:spcAft>
                <a:spcPts val="0"/>
              </a:spcAft>
              <a:buClr>
                <a:schemeClr val="dk1"/>
              </a:buClr>
              <a:buSzPts val="2800"/>
              <a:buChar char="●"/>
            </a:pPr>
            <a:r>
              <a:rPr lang="es" sz="2800">
                <a:solidFill>
                  <a:schemeClr val="dk1"/>
                </a:solidFill>
              </a:rPr>
              <a:t>Realización progresiva y no regresión</a:t>
            </a:r>
            <a:endParaRPr sz="2800">
              <a:solidFill>
                <a:schemeClr val="dk1"/>
              </a:solidFill>
            </a:endParaRPr>
          </a:p>
          <a:p>
            <a:pPr marL="457200" lvl="0" indent="0" rtl="0">
              <a:lnSpc>
                <a:spcPct val="100000"/>
              </a:lnSpc>
              <a:spcBef>
                <a:spcPts val="0"/>
              </a:spcBef>
              <a:spcAft>
                <a:spcPts val="0"/>
              </a:spcAft>
              <a:buNone/>
            </a:pPr>
            <a:endParaRPr sz="2800">
              <a:solidFill>
                <a:schemeClr val="dk1"/>
              </a:solidFill>
            </a:endParaRPr>
          </a:p>
          <a:p>
            <a:pPr marL="457200" lvl="0" indent="-406400" rtl="0">
              <a:lnSpc>
                <a:spcPct val="100000"/>
              </a:lnSpc>
              <a:spcBef>
                <a:spcPts val="0"/>
              </a:spcBef>
              <a:spcAft>
                <a:spcPts val="0"/>
              </a:spcAft>
              <a:buClr>
                <a:schemeClr val="dk1"/>
              </a:buClr>
              <a:buSzPts val="2800"/>
              <a:buChar char="●"/>
            </a:pPr>
            <a:r>
              <a:rPr lang="es" sz="2800">
                <a:solidFill>
                  <a:schemeClr val="dk1"/>
                </a:solidFill>
              </a:rPr>
              <a:t>No discriminación</a:t>
            </a:r>
            <a:br>
              <a:rPr lang="es" sz="2800">
                <a:solidFill>
                  <a:schemeClr val="dk1"/>
                </a:solidFill>
              </a:rPr>
            </a:br>
            <a:br>
              <a:rPr lang="es" sz="2800">
                <a:solidFill>
                  <a:schemeClr val="dk1"/>
                </a:solidFill>
              </a:rPr>
            </a:br>
            <a:br>
              <a:rPr lang="es" sz="2800">
                <a:solidFill>
                  <a:schemeClr val="dk1"/>
                </a:solidFill>
              </a:rPr>
            </a:br>
            <a:r>
              <a:rPr lang="es" sz="2800">
                <a:solidFill>
                  <a:schemeClr val="dk1"/>
                </a:solidFill>
              </a:rPr>
              <a:t>	</a:t>
            </a:r>
            <a:endParaRPr sz="28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2"/>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s" b="1"/>
              <a:t>Artículo 2 del PIDESC</a:t>
            </a:r>
            <a:br>
              <a:rPr lang="es" b="1"/>
            </a:br>
            <a:endParaRPr b="1"/>
          </a:p>
        </p:txBody>
      </p:sp>
      <p:sp>
        <p:nvSpPr>
          <p:cNvPr id="101" name="Google Shape;101;p22" title="4"/>
          <p:cNvSpPr txBox="1">
            <a:spLocks noGrp="1"/>
          </p:cNvSpPr>
          <p:nvPr>
            <p:ph type="body" idx="1"/>
          </p:nvPr>
        </p:nvSpPr>
        <p:spPr>
          <a:xfrm>
            <a:off x="311700" y="558750"/>
            <a:ext cx="8520600" cy="34164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endParaRPr sz="2800">
              <a:solidFill>
                <a:schemeClr val="dk1"/>
              </a:solidFill>
            </a:endParaRPr>
          </a:p>
          <a:p>
            <a:pPr marL="457200" lvl="0" indent="0" rtl="0">
              <a:lnSpc>
                <a:spcPct val="100000"/>
              </a:lnSpc>
              <a:spcBef>
                <a:spcPts val="0"/>
              </a:spcBef>
              <a:spcAft>
                <a:spcPts val="0"/>
              </a:spcAft>
              <a:buNone/>
            </a:pPr>
            <a:r>
              <a:rPr lang="es" sz="2800">
                <a:solidFill>
                  <a:schemeClr val="dk1"/>
                </a:solidFill>
              </a:rPr>
              <a:t>Si bien el significado de estos conceptos parece evidente, su peso y significado en materia presupuestaria no son tan claros. </a:t>
            </a:r>
            <a:br>
              <a:rPr lang="es" sz="2800">
                <a:solidFill>
                  <a:schemeClr val="dk1"/>
                </a:solidFill>
              </a:rPr>
            </a:br>
            <a:br>
              <a:rPr lang="es" sz="2800">
                <a:solidFill>
                  <a:schemeClr val="dk1"/>
                </a:solidFill>
              </a:rPr>
            </a:br>
            <a:r>
              <a:rPr lang="es" sz="2800">
                <a:solidFill>
                  <a:schemeClr val="dk1"/>
                </a:solidFill>
              </a:rPr>
              <a:t>¿Qué ha dicho el Comité DESC respecto a estas obligaciones y el gasto público?</a:t>
            </a:r>
            <a:br>
              <a:rPr lang="es" sz="2800">
                <a:solidFill>
                  <a:schemeClr val="dk1"/>
                </a:solidFill>
              </a:rPr>
            </a:br>
            <a:endParaRPr sz="2800">
              <a:solidFill>
                <a:schemeClr val="dk1"/>
              </a:solidFill>
            </a:endParaRPr>
          </a:p>
          <a:p>
            <a:pPr marL="0" lvl="0" indent="0" rtl="0">
              <a:lnSpc>
                <a:spcPct val="100000"/>
              </a:lnSpc>
              <a:spcBef>
                <a:spcPts val="0"/>
              </a:spcBef>
              <a:spcAft>
                <a:spcPts val="0"/>
              </a:spcAft>
              <a:buNone/>
            </a:pPr>
            <a:r>
              <a:rPr lang="es" sz="2800">
                <a:solidFill>
                  <a:schemeClr val="dk1"/>
                </a:solidFill>
              </a:rPr>
              <a:t>	</a:t>
            </a:r>
            <a:endParaRPr sz="28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105"/>
        <p:cNvGrpSpPr/>
        <p:nvPr/>
      </p:nvGrpSpPr>
      <p:grpSpPr>
        <a:xfrm>
          <a:off x="0" y="0"/>
          <a:ext cx="0" cy="0"/>
          <a:chOff x="0" y="0"/>
          <a:chExt cx="0" cy="0"/>
        </a:xfrm>
      </p:grpSpPr>
      <p:sp>
        <p:nvSpPr>
          <p:cNvPr id="106" name="Google Shape;106;p23"/>
          <p:cNvSpPr txBox="1"/>
          <p:nvPr/>
        </p:nvSpPr>
        <p:spPr>
          <a:xfrm>
            <a:off x="1165225" y="357188"/>
            <a:ext cx="6596100" cy="537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33399"/>
              </a:buClr>
              <a:buSzPts val="3200"/>
              <a:buFont typeface="Arial"/>
              <a:buNone/>
            </a:pPr>
            <a:r>
              <a:rPr lang="es" sz="2800" b="1" i="0" u="none">
                <a:latin typeface="Arial"/>
                <a:ea typeface="Arial"/>
                <a:cs typeface="Arial"/>
                <a:sym typeface="Arial"/>
              </a:rPr>
              <a:t>Máximo uso de recursos disponibles:</a:t>
            </a:r>
            <a:endParaRPr sz="2800"/>
          </a:p>
        </p:txBody>
      </p:sp>
      <p:sp>
        <p:nvSpPr>
          <p:cNvPr id="107" name="Google Shape;107;p23"/>
          <p:cNvSpPr txBox="1"/>
          <p:nvPr/>
        </p:nvSpPr>
        <p:spPr>
          <a:xfrm>
            <a:off x="539712" y="894194"/>
            <a:ext cx="8064600" cy="8083200"/>
          </a:xfrm>
          <a:prstGeom prst="rect">
            <a:avLst/>
          </a:prstGeom>
          <a:noFill/>
          <a:ln>
            <a:noFill/>
          </a:ln>
        </p:spPr>
        <p:txBody>
          <a:bodyPr spcFirstLastPara="1" wrap="square" lIns="91425" tIns="45700" rIns="91425" bIns="45700" anchor="t" anchorCtr="0">
            <a:noAutofit/>
          </a:bodyPr>
          <a:lstStyle/>
          <a:p>
            <a:pPr marL="174625" marR="0" lvl="0" indent="-47625" algn="l" rtl="0">
              <a:lnSpc>
                <a:spcPct val="100000"/>
              </a:lnSpc>
              <a:spcBef>
                <a:spcPts val="0"/>
              </a:spcBef>
              <a:spcAft>
                <a:spcPts val="0"/>
              </a:spcAft>
              <a:buClr>
                <a:schemeClr val="dk1"/>
              </a:buClr>
              <a:buSzPts val="2000"/>
              <a:buFont typeface="Arial"/>
              <a:buNone/>
            </a:pPr>
            <a:endParaRPr sz="2000" b="1" i="0" u="none">
              <a:solidFill>
                <a:srgbClr val="002060"/>
              </a:solidFill>
              <a:latin typeface="Arial"/>
              <a:ea typeface="Arial"/>
              <a:cs typeface="Arial"/>
              <a:sym typeface="Arial"/>
            </a:endParaRPr>
          </a:p>
          <a:p>
            <a:pPr marL="0" marR="0" lvl="0" indent="0" algn="l" rtl="0">
              <a:lnSpc>
                <a:spcPct val="90000"/>
              </a:lnSpc>
              <a:spcBef>
                <a:spcPts val="0"/>
              </a:spcBef>
              <a:spcAft>
                <a:spcPts val="0"/>
              </a:spcAft>
              <a:buNone/>
            </a:pPr>
            <a:r>
              <a:rPr lang="es" sz="2800" b="0" i="0" u="none">
                <a:latin typeface="Arial"/>
                <a:ea typeface="Arial"/>
                <a:cs typeface="Arial"/>
                <a:sym typeface="Arial"/>
              </a:rPr>
              <a:t>Los gobiernos deben movilizar recursos al interior del país</a:t>
            </a:r>
            <a:r>
              <a:rPr lang="es" sz="2800"/>
              <a:t>.</a:t>
            </a:r>
            <a:endParaRPr sz="2800"/>
          </a:p>
          <a:p>
            <a:pPr marL="174625" marR="0" lvl="0" indent="0" algn="l" rtl="0">
              <a:lnSpc>
                <a:spcPct val="90000"/>
              </a:lnSpc>
              <a:spcBef>
                <a:spcPts val="0"/>
              </a:spcBef>
              <a:spcAft>
                <a:spcPts val="0"/>
              </a:spcAft>
              <a:buNone/>
            </a:pP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El gasto del gobierno debe ser eficiente y eficaz</a:t>
            </a:r>
            <a:endParaRPr sz="2800"/>
          </a:p>
          <a:p>
            <a:pPr marL="0" marR="0" lvl="0" indent="0" algn="l" rtl="0">
              <a:lnSpc>
                <a:spcPct val="90000"/>
              </a:lnSpc>
              <a:spcBef>
                <a:spcPts val="0"/>
              </a:spcBef>
              <a:spcAft>
                <a:spcPts val="0"/>
              </a:spcAft>
              <a:buNone/>
            </a:pPr>
            <a:r>
              <a:rPr lang="es" sz="2800" b="0" i="0" u="none">
                <a:latin typeface="Arial"/>
                <a:ea typeface="Arial"/>
                <a:cs typeface="Arial"/>
                <a:sym typeface="Arial"/>
              </a:rPr>
              <a:t>La corrupción atenta contra el máximo uso de recursos disponibles.</a:t>
            </a:r>
            <a:endParaRPr sz="2800" b="0" i="0" u="none">
              <a:latin typeface="Arial"/>
              <a:ea typeface="Arial"/>
              <a:cs typeface="Arial"/>
              <a:sym typeface="Arial"/>
            </a:endParaRPr>
          </a:p>
          <a:p>
            <a:pPr marL="0" marR="0" lvl="0" indent="0" algn="l" rtl="0">
              <a:lnSpc>
                <a:spcPct val="90000"/>
              </a:lnSpc>
              <a:spcBef>
                <a:spcPts val="0"/>
              </a:spcBef>
              <a:spcAft>
                <a:spcPts val="0"/>
              </a:spcAft>
              <a:buNone/>
            </a:pPr>
            <a:endParaRPr sz="2800"/>
          </a:p>
          <a:p>
            <a:pPr marL="0" marR="0" lvl="0" indent="0" algn="l" rtl="0">
              <a:lnSpc>
                <a:spcPct val="100000"/>
              </a:lnSpc>
              <a:spcBef>
                <a:spcPts val="0"/>
              </a:spcBef>
              <a:spcAft>
                <a:spcPts val="0"/>
              </a:spcAft>
              <a:buNone/>
            </a:pPr>
            <a:endParaRPr sz="1200" b="1" i="0" u="none">
              <a:solidFill>
                <a:schemeClr val="accent2"/>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PPT_Template_May2005">
  <a:themeElements>
    <a:clrScheme name="PPT_Template_May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1391</Words>
  <Application>Microsoft Office PowerPoint</Application>
  <PresentationFormat>Presentación en pantalla (16:9)</PresentationFormat>
  <Paragraphs>225</Paragraphs>
  <Slides>28</Slides>
  <Notes>28</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28</vt:i4>
      </vt:variant>
    </vt:vector>
  </HeadingPairs>
  <TitlesOfParts>
    <vt:vector size="32" baseType="lpstr">
      <vt:lpstr>Arial</vt:lpstr>
      <vt:lpstr>Times New Roman</vt:lpstr>
      <vt:lpstr>Simple Light</vt:lpstr>
      <vt:lpstr>7_PPT_Template_May2005</vt:lpstr>
      <vt:lpstr>Introducción a las políticas públicas y el presupuesto antidiscriminatorio</vt:lpstr>
      <vt:lpstr>Políticas públicas y derechos humanos</vt:lpstr>
      <vt:lpstr>Políticas públicas y derechos humanos</vt:lpstr>
      <vt:lpstr>Políticas públicas y derechos humanos</vt:lpstr>
      <vt:lpstr>Derechos humanos y presupuestos públicos</vt:lpstr>
      <vt:lpstr>Derechos humanos y presupuestos públicos</vt:lpstr>
      <vt:lpstr>Artículo 2 del PIDESC </vt:lpstr>
      <vt:lpstr>Artículo 2 del PIDESC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 las políticas públicas y el presupuesto antidiscriminatorio</dc:title>
  <dc:creator>Xounely Chandel Dávila Gutiérrez</dc:creator>
  <cp:lastModifiedBy>Xounely Chandel Dávila Gutiérrez</cp:lastModifiedBy>
  <cp:revision>1</cp:revision>
  <dcterms:modified xsi:type="dcterms:W3CDTF">2018-09-07T18:19:03Z</dcterms:modified>
</cp:coreProperties>
</file>